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3" r:id="rId1"/>
    <p:sldMasterId id="2147483672" r:id="rId2"/>
  </p:sldMasterIdLst>
  <p:notesMasterIdLst>
    <p:notesMasterId r:id="rId74"/>
  </p:notesMasterIdLst>
  <p:sldIdLst>
    <p:sldId id="327" r:id="rId3"/>
    <p:sldId id="294" r:id="rId4"/>
    <p:sldId id="336" r:id="rId5"/>
    <p:sldId id="310" r:id="rId6"/>
    <p:sldId id="337" r:id="rId7"/>
    <p:sldId id="341" r:id="rId8"/>
    <p:sldId id="338" r:id="rId9"/>
    <p:sldId id="339" r:id="rId10"/>
    <p:sldId id="34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42" r:id="rId19"/>
    <p:sldId id="343" r:id="rId20"/>
    <p:sldId id="344" r:id="rId21"/>
    <p:sldId id="345" r:id="rId22"/>
    <p:sldId id="319" r:id="rId23"/>
    <p:sldId id="320" r:id="rId24"/>
    <p:sldId id="346" r:id="rId25"/>
    <p:sldId id="347" r:id="rId26"/>
    <p:sldId id="348" r:id="rId27"/>
    <p:sldId id="349" r:id="rId28"/>
    <p:sldId id="350" r:id="rId29"/>
    <p:sldId id="358" r:id="rId30"/>
    <p:sldId id="351" r:id="rId31"/>
    <p:sldId id="352" r:id="rId32"/>
    <p:sldId id="359" r:id="rId33"/>
    <p:sldId id="353" r:id="rId34"/>
    <p:sldId id="354" r:id="rId35"/>
    <p:sldId id="355" r:id="rId36"/>
    <p:sldId id="360" r:id="rId37"/>
    <p:sldId id="361" r:id="rId38"/>
    <p:sldId id="362" r:id="rId39"/>
    <p:sldId id="363" r:id="rId40"/>
    <p:sldId id="356" r:id="rId41"/>
    <p:sldId id="357" r:id="rId42"/>
    <p:sldId id="364" r:id="rId43"/>
    <p:sldId id="365" r:id="rId44"/>
    <p:sldId id="366" r:id="rId45"/>
    <p:sldId id="367" r:id="rId46"/>
    <p:sldId id="368" r:id="rId47"/>
    <p:sldId id="369" r:id="rId48"/>
    <p:sldId id="329" r:id="rId49"/>
    <p:sldId id="330" r:id="rId50"/>
    <p:sldId id="331" r:id="rId51"/>
    <p:sldId id="332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33" r:id="rId70"/>
    <p:sldId id="334" r:id="rId71"/>
    <p:sldId id="335" r:id="rId72"/>
    <p:sldId id="318" r:id="rId7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Раздел по умолчанию" id="{453404F6-AF45-403F-8B0B-E58FD8E18ED2}">
          <p14:sldIdLst>
            <p14:sldId id="257"/>
            <p14:sldId id="258"/>
            <p14:sldId id="259"/>
            <p14:sldId id="260"/>
            <p14:sldId id="293"/>
            <p14:sldId id="261"/>
            <p14:sldId id="262"/>
            <p14:sldId id="263"/>
            <p14:sldId id="266"/>
            <p14:sldId id="267"/>
            <p14:sldId id="269"/>
            <p14:sldId id="270"/>
            <p14:sldId id="275"/>
            <p14:sldId id="282"/>
            <p14:sldId id="274"/>
            <p14:sldId id="278"/>
            <p14:sldId id="276"/>
            <p14:sldId id="280"/>
            <p14:sldId id="277"/>
            <p14:sldId id="279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1"/>
            <p14:sldId id="27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58C"/>
    <a:srgbClr val="345AF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11" autoAdjust="0"/>
    <p:restoredTop sz="94629" autoAdjust="0"/>
  </p:normalViewPr>
  <p:slideViewPr>
    <p:cSldViewPr>
      <p:cViewPr varScale="1">
        <p:scale>
          <a:sx n="75" d="100"/>
          <a:sy n="75" d="100"/>
        </p:scale>
        <p:origin x="-144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</p:sldLst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23.xml"/><Relationship Id="rId18" Type="http://schemas.openxmlformats.org/officeDocument/2006/relationships/slide" Target="slides/slide29.xml"/><Relationship Id="rId26" Type="http://schemas.openxmlformats.org/officeDocument/2006/relationships/slide" Target="slides/slide42.xml"/><Relationship Id="rId39" Type="http://schemas.openxmlformats.org/officeDocument/2006/relationships/slide" Target="slides/slide59.xml"/><Relationship Id="rId3" Type="http://schemas.openxmlformats.org/officeDocument/2006/relationships/slide" Target="slides/slide3.xml"/><Relationship Id="rId21" Type="http://schemas.openxmlformats.org/officeDocument/2006/relationships/slide" Target="slides/slide33.xml"/><Relationship Id="rId34" Type="http://schemas.openxmlformats.org/officeDocument/2006/relationships/slide" Target="slides/slide54.xml"/><Relationship Id="rId42" Type="http://schemas.openxmlformats.org/officeDocument/2006/relationships/slide" Target="slides/slide62.xml"/><Relationship Id="rId47" Type="http://schemas.openxmlformats.org/officeDocument/2006/relationships/slide" Target="slides/slide67.xml"/><Relationship Id="rId7" Type="http://schemas.openxmlformats.org/officeDocument/2006/relationships/slide" Target="slides/slide8.xml"/><Relationship Id="rId12" Type="http://schemas.openxmlformats.org/officeDocument/2006/relationships/slide" Target="slides/slide20.xml"/><Relationship Id="rId17" Type="http://schemas.openxmlformats.org/officeDocument/2006/relationships/slide" Target="slides/slide27.xml"/><Relationship Id="rId25" Type="http://schemas.openxmlformats.org/officeDocument/2006/relationships/slide" Target="slides/slide41.xml"/><Relationship Id="rId33" Type="http://schemas.openxmlformats.org/officeDocument/2006/relationships/slide" Target="slides/slide53.xml"/><Relationship Id="rId38" Type="http://schemas.openxmlformats.org/officeDocument/2006/relationships/slide" Target="slides/slide58.xml"/><Relationship Id="rId46" Type="http://schemas.openxmlformats.org/officeDocument/2006/relationships/slide" Target="slides/slide66.xml"/><Relationship Id="rId2" Type="http://schemas.openxmlformats.org/officeDocument/2006/relationships/slide" Target="slides/slide2.xml"/><Relationship Id="rId16" Type="http://schemas.openxmlformats.org/officeDocument/2006/relationships/slide" Target="slides/slide26.xml"/><Relationship Id="rId20" Type="http://schemas.openxmlformats.org/officeDocument/2006/relationships/slide" Target="slides/slide32.xml"/><Relationship Id="rId29" Type="http://schemas.openxmlformats.org/officeDocument/2006/relationships/slide" Target="slides/slide45.xml"/><Relationship Id="rId41" Type="http://schemas.openxmlformats.org/officeDocument/2006/relationships/slide" Target="slides/slide61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9.xml"/><Relationship Id="rId24" Type="http://schemas.openxmlformats.org/officeDocument/2006/relationships/slide" Target="slides/slide40.xml"/><Relationship Id="rId32" Type="http://schemas.openxmlformats.org/officeDocument/2006/relationships/slide" Target="slides/slide52.xml"/><Relationship Id="rId37" Type="http://schemas.openxmlformats.org/officeDocument/2006/relationships/slide" Target="slides/slide57.xml"/><Relationship Id="rId40" Type="http://schemas.openxmlformats.org/officeDocument/2006/relationships/slide" Target="slides/slide60.xml"/><Relationship Id="rId45" Type="http://schemas.openxmlformats.org/officeDocument/2006/relationships/slide" Target="slides/slide65.xml"/><Relationship Id="rId5" Type="http://schemas.openxmlformats.org/officeDocument/2006/relationships/slide" Target="slides/slide6.xml"/><Relationship Id="rId15" Type="http://schemas.openxmlformats.org/officeDocument/2006/relationships/slide" Target="slides/slide25.xml"/><Relationship Id="rId23" Type="http://schemas.openxmlformats.org/officeDocument/2006/relationships/slide" Target="slides/slide39.xml"/><Relationship Id="rId28" Type="http://schemas.openxmlformats.org/officeDocument/2006/relationships/slide" Target="slides/slide44.xml"/><Relationship Id="rId36" Type="http://schemas.openxmlformats.org/officeDocument/2006/relationships/slide" Target="slides/slide56.xml"/><Relationship Id="rId10" Type="http://schemas.openxmlformats.org/officeDocument/2006/relationships/slide" Target="slides/slide18.xml"/><Relationship Id="rId19" Type="http://schemas.openxmlformats.org/officeDocument/2006/relationships/slide" Target="slides/slide30.xml"/><Relationship Id="rId31" Type="http://schemas.openxmlformats.org/officeDocument/2006/relationships/slide" Target="slides/slide51.xml"/><Relationship Id="rId44" Type="http://schemas.openxmlformats.org/officeDocument/2006/relationships/slide" Target="slides/slide64.xml"/><Relationship Id="rId4" Type="http://schemas.openxmlformats.org/officeDocument/2006/relationships/slide" Target="slides/slide5.xml"/><Relationship Id="rId9" Type="http://schemas.openxmlformats.org/officeDocument/2006/relationships/slide" Target="slides/slide17.xml"/><Relationship Id="rId14" Type="http://schemas.openxmlformats.org/officeDocument/2006/relationships/slide" Target="slides/slide24.xml"/><Relationship Id="rId22" Type="http://schemas.openxmlformats.org/officeDocument/2006/relationships/slide" Target="slides/slide34.xml"/><Relationship Id="rId27" Type="http://schemas.openxmlformats.org/officeDocument/2006/relationships/slide" Target="slides/slide43.xml"/><Relationship Id="rId30" Type="http://schemas.openxmlformats.org/officeDocument/2006/relationships/slide" Target="slides/slide46.xml"/><Relationship Id="rId35" Type="http://schemas.openxmlformats.org/officeDocument/2006/relationships/slide" Target="slides/slide55.xml"/><Relationship Id="rId43" Type="http://schemas.openxmlformats.org/officeDocument/2006/relationships/slide" Target="slides/slide6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59AABB-C9C6-43AA-902A-833FEB3847CE}" type="datetimeFigureOut">
              <a:rPr lang="ru-RU" smtClean="0"/>
              <a:pPr/>
              <a:t>15.03.2024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ECF74-1CAC-4F88-AAFE-84C98DBB36F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48468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99913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50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fld id="{ED0C489C-B8C8-489E-AA71-598221C264FA}" type="slidenum">
              <a:rPr lang="ru-RU" sz="1200">
                <a:solidFill>
                  <a:prstClr val="black"/>
                </a:solidFill>
                <a:cs typeface="Arial" pitchFamily="34" charset="0"/>
              </a:rPr>
              <a:pPr algn="r" defTabSz="45720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de-DE" sz="12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7788" y="8689975"/>
            <a:ext cx="29702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24" tIns="47416" rIns="94824" bIns="47416" anchor="b"/>
          <a:lstStyle/>
          <a:p>
            <a:pPr algn="r" defTabSz="947738" fontAlgn="base">
              <a:spcBef>
                <a:spcPct val="0"/>
              </a:spcBef>
              <a:spcAft>
                <a:spcPct val="0"/>
              </a:spcAft>
            </a:pPr>
            <a:fld id="{7F1A9281-1597-4286-8723-922DEFD804BC}" type="slidenum">
              <a:rPr lang="en-GB" sz="1300">
                <a:solidFill>
                  <a:prstClr val="black"/>
                </a:solidFill>
                <a:cs typeface="Arial" pitchFamily="34" charset="0"/>
              </a:rPr>
              <a:pPr algn="r" defTabSz="947738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GB" sz="130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lIns="94824" tIns="47416" rIns="94824" bIns="47416"/>
          <a:lstStyle/>
          <a:p>
            <a:pPr eaLnBrk="1" hangingPunct="1">
              <a:spcBef>
                <a:spcPct val="0"/>
              </a:spcBef>
            </a:pPr>
            <a:endParaRPr kumimoji="0" lang="ru-RU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991303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0A90FD3-1104-4C0E-BD19-C04AAB04E560}" type="slidenum">
              <a:rPr lang="de-DE" altLang="ru-RU" smtClean="0">
                <a:solidFill>
                  <a:prstClr val="black"/>
                </a:solidFill>
              </a:rPr>
              <a:pPr/>
              <a:t>71</a:t>
            </a:fld>
            <a:endParaRPr lang="de-DE" altLang="ru-RU">
              <a:solidFill>
                <a:prstClr val="black"/>
              </a:solidFill>
            </a:endParaRPr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305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183" y="4343144"/>
            <a:ext cx="5029635" cy="4115019"/>
          </a:xfrm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ru-RU" altLang="ru-RU" noProof="1"/>
          </a:p>
        </p:txBody>
      </p:sp>
    </p:spTree>
    <p:extLst>
      <p:ext uri="{BB962C8B-B14F-4D97-AF65-F5344CB8AC3E}">
        <p14:creationId xmlns:p14="http://schemas.microsoft.com/office/powerpoint/2010/main" xmlns="" val="4123936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E27999-2A3B-48AB-B41E-BB3B69A8EADE}" type="slidenum">
              <a:rPr lang="ru-RU" smtClean="0"/>
              <a:pPr>
                <a:defRPr/>
              </a:pPr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3507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218B1-5F74-45F6-B639-0F5067113F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7046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P:\JOBS ZUM BEARBEITEN\D2481_Strategietools\Grundlagen\tabl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0" y="317500"/>
            <a:ext cx="9144000" cy="562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335560" y="1998133"/>
            <a:ext cx="6217640" cy="1416050"/>
          </a:xfrm>
        </p:spPr>
        <p:txBody>
          <a:bodyPr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27171" y="4037202"/>
            <a:ext cx="6226029" cy="1271398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6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7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 dirty="0">
                <a:solidFill>
                  <a:prstClr val="black"/>
                </a:solidFill>
              </a:rPr>
              <a:t>Стр. </a:t>
            </a:r>
            <a:fld id="{2CF74CB0-F0B5-41E9-BA71-20606D10B8F1}" type="slidenum">
              <a:rPr lang="de-DE" altLang="ru-RU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6430130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323850" y="238539"/>
            <a:ext cx="8497092" cy="6164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323850" y="854994"/>
            <a:ext cx="8496300" cy="336244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4CED0C5-ED51-4CAE-B403-C2A41A79FC68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34337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56F2DCAE-80BF-45C3-B74A-3BA349CF89F6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8056435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128D019-E771-49AB-93BA-BEA67AACC870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566440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A14F925C-88EF-41CE-A289-BD24C4C53697}" type="slidenum">
              <a:rPr lang="de-DE" altLang="ru-RU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5611339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7218B1-5F74-45F6-B639-0F5067113F0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7046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заголовка</a:t>
            </a:r>
            <a:endParaRPr lang="ru-RU"/>
          </a:p>
        </p:txBody>
      </p:sp>
      <p:sp>
        <p:nvSpPr>
          <p:cNvPr id="7171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19075" y="6410325"/>
            <a:ext cx="1490663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1" sz="1600">
                <a:solidFill>
                  <a:schemeClr val="bg1"/>
                </a:solidFill>
                <a:latin typeface="Arial" panose="020B0604020202020204" pitchFamily="34" charset="0"/>
                <a:ea typeface="Arial Unicode MS" pitchFamily="34" charset="-128"/>
                <a:cs typeface="Arial" panose="020B0604020202020204" pitchFamily="34" charset="0"/>
              </a:defRPr>
            </a:lvl1pPr>
          </a:lstStyle>
          <a:p>
            <a:pPr defTabSz="457200"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52613" y="6410325"/>
            <a:ext cx="990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kumimoji="0" sz="16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>
                <a:solidFill>
                  <a:prstClr val="black"/>
                </a:solidFill>
              </a:rPr>
              <a:t>Стр. </a:t>
            </a:r>
            <a:fld id="{827EB3EC-A0FC-4DD2-B272-B8CC7C9619E1}" type="slidenum">
              <a:rPr lang="ru-RU">
                <a:solidFill>
                  <a:prstClr val="black"/>
                </a:solidFill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709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1" r:id="rId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3850" y="1554163"/>
            <a:ext cx="84963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ru-RU"/>
              <a:t>Textmasterformate durch Klicken bearbeiten</a:t>
            </a:r>
          </a:p>
          <a:p>
            <a:pPr lvl="1"/>
            <a:r>
              <a:rPr lang="de-DE" altLang="ru-RU"/>
              <a:t>Zweite Ebene</a:t>
            </a:r>
          </a:p>
          <a:p>
            <a:pPr lvl="2"/>
            <a:r>
              <a:rPr lang="de-DE" altLang="ru-RU"/>
              <a:t>Dritte Ebene</a:t>
            </a:r>
          </a:p>
        </p:txBody>
      </p:sp>
      <p:sp>
        <p:nvSpPr>
          <p:cNvPr id="1027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0"/>
            <a:ext cx="8496300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ru-RU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32385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kumimoji="0" sz="1200" smtClean="0">
                <a:solidFill>
                  <a:srgbClr val="898989"/>
                </a:solidFill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e-DE" altLang="ru-RU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47650" y="6356350"/>
            <a:ext cx="1457325" cy="365125"/>
          </a:xfrm>
          <a:prstGeom prst="rect">
            <a:avLst/>
          </a:prstGeom>
          <a:gradFill>
            <a:gsLst>
              <a:gs pos="0">
                <a:srgbClr val="5F8ED9"/>
              </a:gs>
              <a:gs pos="50000">
                <a:srgbClr val="8EB4E3"/>
              </a:gs>
              <a:gs pos="100000">
                <a:srgbClr val="C6D9F1">
                  <a:alpha val="14902"/>
                </a:srgbClr>
              </a:gs>
            </a:gsLst>
            <a:lin ang="16200000" scaled="1"/>
          </a:gradFill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600" dirty="0" smtClean="0">
                <a:solidFill>
                  <a:schemeClr val="bg1"/>
                </a:solidFill>
                <a:latin typeface="Arial Unicode MS" pitchFamily="34" charset="-128"/>
                <a:ea typeface="Arial Unicode MS" pitchFamily="34" charset="-128"/>
                <a:cs typeface="Arial Unicode MS" pitchFamily="34" charset="-128"/>
              </a:defRPr>
            </a:lvl1pPr>
          </a:lstStyle>
          <a:p>
            <a:pPr>
              <a:defRPr/>
            </a:pPr>
            <a:endParaRPr lang="de-DE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719263" y="6356350"/>
            <a:ext cx="11144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kumimoji="0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altLang="ru-RU">
                <a:solidFill>
                  <a:prstClr val="black"/>
                </a:solidFill>
              </a:rPr>
              <a:t>Стр. </a:t>
            </a:r>
            <a:fld id="{42D759B2-9E95-43EC-A219-6234572FE2A1}" type="slidenum">
              <a:rPr lang="de-DE" altLang="ru-RU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de-DE" alt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318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7" r:id="rId4"/>
    <p:sldLayoutId id="2147483682" r:id="rId5"/>
    <p:sldLayoutId id="2147483683" r:id="rId6"/>
  </p:sldLayoutIdLst>
  <p:transition spd="med"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Arial" charset="0"/>
          <a:cs typeface="Arial" charset="0"/>
        </a:defRPr>
      </a:lvl9pPr>
    </p:titleStyle>
    <p:bodyStyle>
      <a:lvl1pPr marL="176213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360363" indent="-1841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2pPr>
      <a:lvl3pPr marL="536575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3pPr>
      <a:lvl4pPr marL="720725" indent="-184150" algn="l" rtl="0" eaLnBrk="0" fontAlgn="base" hangingPunct="0">
        <a:spcBef>
          <a:spcPct val="20000"/>
        </a:spcBef>
        <a:spcAft>
          <a:spcPct val="0"/>
        </a:spcAft>
        <a:buFont typeface="Symbol" pitchFamily="18" charset="2"/>
        <a:buChar char="-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4pPr>
      <a:lvl5pPr marL="896938" indent="-17621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kern="1200">
          <a:solidFill>
            <a:schemeClr val="tx1"/>
          </a:solidFill>
          <a:latin typeface="+mn-lt"/>
          <a:ea typeface="Arial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oleObject" Target="../embeddings/oleObject13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1</a:t>
            </a:fld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Лекция 4 – Процессы: планирование  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 bwMode="auto">
          <a:xfrm>
            <a:off x="0" y="620688"/>
            <a:ext cx="7524328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1556792"/>
            <a:ext cx="9144000" cy="198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4400" b="1" dirty="0" smtClean="0">
                <a:latin typeface="+mj-lt"/>
                <a:cs typeface="Times New Roman" pitchFamily="18" charset="0"/>
              </a:rPr>
              <a:t>ОПЕРАЦИОННЫЕ</a:t>
            </a:r>
          </a:p>
          <a:p>
            <a:pPr algn="ctr">
              <a:lnSpc>
                <a:spcPct val="150000"/>
              </a:lnSpc>
            </a:pPr>
            <a:r>
              <a:rPr lang="ru-RU" sz="4400" b="1" dirty="0" smtClean="0">
                <a:latin typeface="+mj-lt"/>
                <a:cs typeface="Times New Roman" pitchFamily="18" charset="0"/>
              </a:rPr>
              <a:t>СИСТЕМЫ</a:t>
            </a:r>
            <a:endParaRPr lang="ru-RU" sz="4400" b="1" dirty="0"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Цели </a:t>
            </a: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планирования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2132856"/>
            <a:ext cx="8496300" cy="309634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2348880"/>
            <a:ext cx="799288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Справедливость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Эффективность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Сокращение полного времени выполнения (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turnaround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Сокращение времени ожидания (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waiting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Сокращение времени отклика (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response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time</a:t>
            </a:r>
            <a:r>
              <a:rPr lang="ru-RU" sz="24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  <a:endParaRPr lang="ru-RU" sz="24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10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036657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Желаемые свойства </a:t>
            </a: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алгоритмов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2132856"/>
            <a:ext cx="8496300" cy="230425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2348880"/>
            <a:ext cx="799288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Предсказуемость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Минимизация накладных расходов 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Равномерность загрузки вычислительной системы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Масштабируемость 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11</a:t>
            </a:fld>
            <a:endParaRPr lang="de-DE" altLang="ru-RU" dirty="0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2708920"/>
            <a:ext cx="9144000" cy="132343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000" dirty="0" smtClean="0"/>
              <a:t>Одно и то же задание должно выполняться приблизительно за одно и то же время. Применение алгоритма планирования не должно приводить, к примеру, к извлечению квадратного корня из 4 за сотые доли секунды при одном запуске и за несколько суток – при втором запуске.</a:t>
            </a:r>
            <a:endParaRPr lang="ru-RU" sz="20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4005064"/>
            <a:ext cx="9144000" cy="132343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000" dirty="0" smtClean="0"/>
              <a:t>Если на каждые 100 миллисекунд, выделенные процессу для использования процессора, будет приходиться 200 миллисекунд на определение того, какой именно процесс получит процессор в свое распоряжение, и на переключение контекста, то такой алгоритм, очевидно, применять не стоит</a:t>
            </a:r>
            <a:endParaRPr lang="ru-RU" sz="2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0" y="5534561"/>
            <a:ext cx="9144000" cy="707886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000" dirty="0" smtClean="0"/>
              <a:t>Например, рост количества процессов в системе в два раза не должен приводить к увеличению полного времени выполнения процессов на порядок</a:t>
            </a:r>
            <a:endParaRPr lang="ru-RU" sz="2000" dirty="0"/>
          </a:p>
        </p:txBody>
      </p:sp>
    </p:spTree>
    <p:extLst>
      <p:ext uri="{BB962C8B-B14F-4D97-AF65-F5344CB8AC3E}">
        <p14:creationId xmlns="" xmlns:p14="http://schemas.microsoft.com/office/powerpoint/2010/main" val="6236160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build="allAtOnce" animBg="1"/>
      <p:bldP spid="8" grpId="1" build="allAtOnce" animBg="1"/>
      <p:bldP spid="9" grpId="0" build="allAtOnce" animBg="1"/>
      <p:bldP spid="9" grpId="1" build="allAtOnce" animBg="1"/>
      <p:bldP spid="10" grpId="0" build="allAtOnce" animBg="1"/>
      <p:bldP spid="10" grpI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395536" y="3933056"/>
            <a:ext cx="8424614" cy="216024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95536" y="1772816"/>
            <a:ext cx="8424614" cy="195350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Параметры планирования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74" y="1844824"/>
            <a:ext cx="78488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Статические параметры вычислительной системы – например, предельные значения ее ресурсов.</a:t>
            </a:r>
          </a:p>
          <a:p>
            <a:pPr marL="342900" indent="-342900" defTabSz="4572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Статические параметры процесса – кем запущен, степень важности, запрошенное процессорное время, какие требуются ресурсы и т.д.</a:t>
            </a:r>
            <a:endParaRPr lang="ru-RU" sz="20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2336" y="335699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Статические</a:t>
            </a:r>
            <a:endParaRPr lang="ru-RU" dirty="0"/>
          </a:p>
        </p:txBody>
      </p:sp>
      <p:sp>
        <p:nvSpPr>
          <p:cNvPr id="14" name="TextBox 13"/>
          <p:cNvSpPr txBox="1"/>
          <p:nvPr/>
        </p:nvSpPr>
        <p:spPr>
          <a:xfrm>
            <a:off x="6912000" y="5651956"/>
            <a:ext cx="169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Динамические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27174" y="4077072"/>
            <a:ext cx="80772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Динамические параметры вычислительной системы – например, количество свободных ресурсов в данный момент.</a:t>
            </a:r>
          </a:p>
          <a:p>
            <a:pPr marL="342900" indent="-342900">
              <a:spcBef>
                <a:spcPts val="600"/>
              </a:spcBef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Динамические параметры процесса – текущий приоритет, размер занимаемой оперативной памяти, использованное процессорное время и т.д.</a:t>
            </a:r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12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347087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Важные динамические параметры процесса</a:t>
            </a:r>
            <a:endParaRPr lang="ru-RU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1700808"/>
            <a:ext cx="8496300" cy="439248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11560" y="1916832"/>
            <a:ext cx="5545137" cy="374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a=1</a:t>
            </a:r>
          </a:p>
          <a:p>
            <a:pPr algn="ctr">
              <a:defRPr/>
            </a:pP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b=2</a:t>
            </a:r>
          </a:p>
          <a:p>
            <a:pPr algn="ctr">
              <a:defRPr/>
            </a:pPr>
            <a:r>
              <a:rPr lang="ru-RU" sz="2400" dirty="0" err="1">
                <a:effectLst/>
                <a:latin typeface="Arial" pitchFamily="34" charset="0"/>
                <a:cs typeface="Arial" pitchFamily="34" charset="0"/>
              </a:rPr>
              <a:t>read</a:t>
            </a: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 c</a:t>
            </a:r>
          </a:p>
          <a:p>
            <a:pPr algn="ctr">
              <a:spcBef>
                <a:spcPct val="30000"/>
              </a:spcBef>
              <a:spcAft>
                <a:spcPct val="30000"/>
              </a:spcAft>
              <a:defRPr/>
            </a:pP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Ожидание окончания</a:t>
            </a:r>
            <a:br>
              <a:rPr lang="ru-RU" sz="2400" dirty="0">
                <a:effectLst/>
                <a:latin typeface="Arial" pitchFamily="34" charset="0"/>
                <a:cs typeface="Arial" pitchFamily="34" charset="0"/>
              </a:rPr>
            </a:b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 ввода</a:t>
            </a:r>
          </a:p>
          <a:p>
            <a:pPr algn="ctr">
              <a:defRPr/>
            </a:pP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a=</a:t>
            </a:r>
            <a:r>
              <a:rPr lang="ru-RU" sz="2400" dirty="0" err="1">
                <a:effectLst/>
                <a:latin typeface="Arial" pitchFamily="34" charset="0"/>
                <a:cs typeface="Arial" pitchFamily="34" charset="0"/>
              </a:rPr>
              <a:t>a+c∗b</a:t>
            </a:r>
            <a:endParaRPr lang="ru-RU" sz="2400" dirty="0">
              <a:effectLst/>
              <a:latin typeface="Arial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ru-RU" sz="2400" dirty="0" err="1">
                <a:effectLst/>
                <a:latin typeface="Arial" pitchFamily="34" charset="0"/>
                <a:cs typeface="Arial" pitchFamily="34" charset="0"/>
              </a:rPr>
              <a:t>print</a:t>
            </a: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 a</a:t>
            </a:r>
          </a:p>
          <a:p>
            <a:pPr algn="ctr">
              <a:spcBef>
                <a:spcPct val="30000"/>
              </a:spcBef>
              <a:defRPr/>
            </a:pP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Ожидание окончания</a:t>
            </a:r>
            <a:br>
              <a:rPr lang="ru-RU" sz="2400" dirty="0">
                <a:effectLst/>
                <a:latin typeface="Arial" pitchFamily="34" charset="0"/>
                <a:cs typeface="Arial" pitchFamily="34" charset="0"/>
              </a:rPr>
            </a:br>
            <a:r>
              <a:rPr lang="ru-RU" sz="2400" dirty="0">
                <a:effectLst/>
                <a:latin typeface="Arial" pitchFamily="34" charset="0"/>
                <a:cs typeface="Arial" pitchFamily="34" charset="0"/>
              </a:rPr>
              <a:t> вывода</a:t>
            </a:r>
            <a:endParaRPr lang="ru-RU" sz="24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6084168" y="1918022"/>
            <a:ext cx="360363" cy="1150938"/>
          </a:xfrm>
          <a:prstGeom prst="rightBrace">
            <a:avLst>
              <a:gd name="adj1" fmla="val 266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6083845" y="3140968"/>
            <a:ext cx="360363" cy="647700"/>
          </a:xfrm>
          <a:prstGeom prst="rightBrace">
            <a:avLst>
              <a:gd name="adj1" fmla="val 149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3" name="AutoShape 7"/>
          <p:cNvSpPr>
            <a:spLocks/>
          </p:cNvSpPr>
          <p:nvPr/>
        </p:nvSpPr>
        <p:spPr bwMode="auto">
          <a:xfrm>
            <a:off x="6084000" y="3861048"/>
            <a:ext cx="360363" cy="936000"/>
          </a:xfrm>
          <a:prstGeom prst="rightBrace">
            <a:avLst>
              <a:gd name="adj1" fmla="val 1997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/>
          </a:p>
        </p:txBody>
      </p:sp>
      <p:sp>
        <p:nvSpPr>
          <p:cNvPr id="14" name="AutoShape 8"/>
          <p:cNvSpPr>
            <a:spLocks/>
          </p:cNvSpPr>
          <p:nvPr/>
        </p:nvSpPr>
        <p:spPr bwMode="auto">
          <a:xfrm>
            <a:off x="6084168" y="4869532"/>
            <a:ext cx="360363" cy="647700"/>
          </a:xfrm>
          <a:prstGeom prst="rightBrace">
            <a:avLst>
              <a:gd name="adj1" fmla="val 149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 dirty="0"/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623918" y="2527622"/>
            <a:ext cx="13684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ru-RU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6408018" y="2308810"/>
            <a:ext cx="1584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CPU burst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6408018" y="4149080"/>
            <a:ext cx="1584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CPU burst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6408018" y="5013176"/>
            <a:ext cx="1584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I/O burst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6444059" y="3284984"/>
            <a:ext cx="15843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I/O burst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13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5646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3" grpId="0" animBg="1"/>
      <p:bldP spid="14" grpId="0" animBg="1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395536" y="3501008"/>
            <a:ext cx="8424614" cy="180020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95536" y="1628800"/>
            <a:ext cx="8424614" cy="1656184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Вытесняющее и </a:t>
            </a:r>
            <a:r>
              <a:rPr lang="ru-RU" sz="3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невытесняющее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74" y="1700808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«закончил исполнение»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«ожидание»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2040" y="2852936"/>
            <a:ext cx="352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Вынужденное принятие решения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527174" y="3645024"/>
            <a:ext cx="807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«ожидание»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2040" y="4869160"/>
            <a:ext cx="374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Невынужденное принятие решения</a:t>
            </a:r>
            <a:endParaRPr lang="ru-RU" dirty="0"/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14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58491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/>
        </p:nvSpPr>
        <p:spPr>
          <a:xfrm>
            <a:off x="395536" y="1628800"/>
            <a:ext cx="8424614" cy="1656184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Вытесняющее и </a:t>
            </a:r>
            <a:r>
              <a:rPr lang="ru-RU" sz="3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невытесняющее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74" y="1700808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«закончил исполнение»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«ожидание»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2040" y="2852936"/>
            <a:ext cx="352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Вынужденное принятие решения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4932040" y="4869160"/>
            <a:ext cx="374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Невынужденное принятие решения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5373216"/>
            <a:ext cx="8424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Принятие только вынужденных решений – </a:t>
            </a:r>
            <a:r>
              <a:rPr lang="ru-RU" sz="2400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невытесняющее</a:t>
            </a:r>
            <a:r>
              <a:rPr lang="ru-RU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планирование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7174" y="3645024"/>
            <a:ext cx="807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«ожидание»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395536" y="3501008"/>
            <a:ext cx="8424614" cy="1800200"/>
          </a:xfrm>
          <a:prstGeom prst="roundRect">
            <a:avLst/>
          </a:prstGeom>
          <a:gradFill>
            <a:gsLst>
              <a:gs pos="0">
                <a:schemeClr val="bg1">
                  <a:alpha val="69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15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11332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/>
          <p:cNvSpPr/>
          <p:nvPr/>
        </p:nvSpPr>
        <p:spPr>
          <a:xfrm>
            <a:off x="395536" y="3501008"/>
            <a:ext cx="8424614" cy="1800200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395536" y="1628800"/>
            <a:ext cx="8424614" cy="1656184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tx2">
                  <a:lumMod val="40000"/>
                  <a:lumOff val="6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Вытесняющее и </a:t>
            </a:r>
            <a:r>
              <a:rPr lang="ru-RU" sz="3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невытесняющее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74" y="1700808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«закончил исполнение»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«ожидание»</a:t>
            </a:r>
            <a:endParaRPr lang="ru-RU" sz="2000" i="1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944" y="2852936"/>
            <a:ext cx="439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Вынужденное принятие решения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4869160"/>
            <a:ext cx="4824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Невынужденное принятие решения</a:t>
            </a:r>
            <a:endParaRPr lang="ru-RU" b="1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73216"/>
            <a:ext cx="8424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Принятие вынужденных и невынужденных решений – вытесняющее планирование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7174" y="3645024"/>
            <a:ext cx="8077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«исполнение»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Перевод процесса из состояния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«ожидание»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000" dirty="0">
                <a:latin typeface="Arial" pitchFamily="34" charset="0"/>
                <a:cs typeface="Arial" pitchFamily="34" charset="0"/>
              </a:rPr>
              <a:t>в состояние </a:t>
            </a:r>
            <a:r>
              <a:rPr lang="ru-RU" sz="2000" i="1" dirty="0" smtClean="0">
                <a:latin typeface="Arial" pitchFamily="34" charset="0"/>
                <a:cs typeface="Arial" pitchFamily="34" charset="0"/>
              </a:rPr>
              <a:t>«готовность»</a:t>
            </a:r>
            <a:endParaRPr lang="ru-RU" sz="20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16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4852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17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2339752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8352096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77" y="3140968"/>
            <a:ext cx="90233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657671"/>
            <a:ext cx="9144000" cy="1015663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Под заданием здесь понимается процесс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  <p:bldP spid="7" grpId="1" build="allAtOnce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18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5004048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1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FIFO (FCFS)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46" y="1916832"/>
            <a:ext cx="916550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8346" y="1916832"/>
            <a:ext cx="916550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8346" y="1916832"/>
            <a:ext cx="916550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19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52920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1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FIFO</a:t>
            </a:r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(пример)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463" y="730399"/>
            <a:ext cx="8855075" cy="572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Лекция 4 - Литература 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 bwMode="auto">
          <a:xfrm>
            <a:off x="0" y="620688"/>
            <a:ext cx="4067944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hteck 39"/>
          <p:cNvSpPr>
            <a:spLocks noChangeArrowheads="1"/>
          </p:cNvSpPr>
          <p:nvPr/>
        </p:nvSpPr>
        <p:spPr bwMode="gray">
          <a:xfrm>
            <a:off x="336550" y="1772816"/>
            <a:ext cx="8496300" cy="44672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defTabSz="457200" fontAlgn="base">
              <a:spcBef>
                <a:spcPct val="0"/>
              </a:spcBef>
              <a:spcAft>
                <a:spcPct val="20000"/>
              </a:spcAft>
              <a:defRPr/>
            </a:pPr>
            <a:endParaRPr lang="en-US" sz="2000" noProof="1">
              <a:solidFill>
                <a:srgbClr val="1F497D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44278"/>
            <a:ext cx="26765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851920" y="2420888"/>
            <a:ext cx="4824536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В.Е.Карпов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400" dirty="0" err="1">
                <a:latin typeface="Arial" pitchFamily="34" charset="0"/>
                <a:cs typeface="Arial" pitchFamily="34" charset="0"/>
              </a:rPr>
              <a:t>К.А.Коньков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/>
            </a:r>
            <a:br>
              <a:rPr lang="ru-RU" sz="2400" dirty="0">
                <a:latin typeface="Arial" pitchFamily="34" charset="0"/>
                <a:cs typeface="Arial" pitchFamily="34" charset="0"/>
              </a:rPr>
            </a:b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ru-RU" sz="2800" dirty="0">
                <a:latin typeface="Arial" pitchFamily="34" charset="0"/>
                <a:cs typeface="Arial" pitchFamily="34" charset="0"/>
              </a:rPr>
              <a:t>Основы операционных систем</a:t>
            </a:r>
          </a:p>
          <a:p>
            <a:pPr eaLnBrk="1" hangingPunct="1"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www.intuit.ru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20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52920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92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Что, если не все процессы работают одинаковое время?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257126"/>
            <a:ext cx="830580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1257126"/>
            <a:ext cx="830580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496" y="1257126"/>
            <a:ext cx="8305800" cy="555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1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FIFO</a:t>
            </a:r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(пример)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5220072" y="5877272"/>
            <a:ext cx="2808312" cy="9807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288340"/>
            <a:ext cx="9144000" cy="1384995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разработать улучшенный алгоритм, который принимал бы во внимание тот факт, что задания работают разное время?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39"/>
          <p:cNvSpPr>
            <a:spLocks noChangeArrowheads="1"/>
          </p:cNvSpPr>
          <p:nvPr/>
        </p:nvSpPr>
        <p:spPr bwMode="gray">
          <a:xfrm>
            <a:off x="323528" y="3140968"/>
            <a:ext cx="8496300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FCFS (First Come – First Served)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1628800"/>
            <a:ext cx="8496300" cy="129614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" name="Group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976172266"/>
              </p:ext>
            </p:extLst>
          </p:nvPr>
        </p:nvGraphicFramePr>
        <p:xfrm>
          <a:off x="611188" y="1844105"/>
          <a:ext cx="7956550" cy="914400"/>
        </p:xfrm>
        <a:graphic>
          <a:graphicData uri="http://schemas.openxmlformats.org/drawingml/2006/table">
            <a:tbl>
              <a:tblPr/>
              <a:tblGrid>
                <a:gridCol w="4816475"/>
                <a:gridCol w="1074737"/>
                <a:gridCol w="1104900"/>
                <a:gridCol w="960438"/>
              </a:tblGrid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Прямая со стрелкой 2"/>
          <p:cNvCxnSpPr/>
          <p:nvPr/>
        </p:nvCxnSpPr>
        <p:spPr>
          <a:xfrm>
            <a:off x="611560" y="5589240"/>
            <a:ext cx="612068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8224" y="5641503"/>
            <a:ext cx="216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971600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5576" y="5644800"/>
            <a:ext cx="216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0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V="1">
            <a:off x="4716016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flipV="1">
            <a:off x="5868144" y="4329256"/>
            <a:ext cx="0" cy="1404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V="1">
            <a:off x="6156176" y="4941168"/>
            <a:ext cx="0" cy="7920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971600" y="5013176"/>
            <a:ext cx="3744416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971600" y="4437112"/>
            <a:ext cx="3744416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 Box 48"/>
          <p:cNvSpPr txBox="1">
            <a:spLocks noChangeArrowheads="1"/>
          </p:cNvSpPr>
          <p:nvPr/>
        </p:nvSpPr>
        <p:spPr bwMode="auto">
          <a:xfrm>
            <a:off x="539552" y="3666510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Box 49"/>
          <p:cNvSpPr txBox="1">
            <a:spLocks noChangeArrowheads="1"/>
          </p:cNvSpPr>
          <p:nvPr/>
        </p:nvSpPr>
        <p:spPr bwMode="auto">
          <a:xfrm>
            <a:off x="540370" y="4242574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1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 Box 50"/>
          <p:cNvSpPr txBox="1">
            <a:spLocks noChangeArrowheads="1"/>
          </p:cNvSpPr>
          <p:nvPr/>
        </p:nvSpPr>
        <p:spPr bwMode="auto">
          <a:xfrm>
            <a:off x="540370" y="4818638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481" name="Прямая соединительная линия 20480"/>
          <p:cNvCxnSpPr/>
          <p:nvPr/>
        </p:nvCxnSpPr>
        <p:spPr>
          <a:xfrm>
            <a:off x="971600" y="3861048"/>
            <a:ext cx="3744416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 Box 54"/>
          <p:cNvSpPr txBox="1">
            <a:spLocks noChangeArrowheads="1"/>
          </p:cNvSpPr>
          <p:nvPr/>
        </p:nvSpPr>
        <p:spPr bwMode="auto">
          <a:xfrm>
            <a:off x="1835150" y="3501008"/>
            <a:ext cx="1296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69" name="Text Box 55"/>
          <p:cNvSpPr txBox="1">
            <a:spLocks noChangeArrowheads="1"/>
          </p:cNvSpPr>
          <p:nvPr/>
        </p:nvSpPr>
        <p:spPr bwMode="auto">
          <a:xfrm>
            <a:off x="1835150" y="4098558"/>
            <a:ext cx="1440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0" name="Text Box 56"/>
          <p:cNvSpPr txBox="1">
            <a:spLocks noChangeArrowheads="1"/>
          </p:cNvSpPr>
          <p:nvPr/>
        </p:nvSpPr>
        <p:spPr bwMode="auto">
          <a:xfrm>
            <a:off x="1835150" y="4674622"/>
            <a:ext cx="1440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283968" y="564840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13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08104" y="564840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17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84168" y="564840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18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484" name="Прямая соединительная линия 20483"/>
          <p:cNvCxnSpPr/>
          <p:nvPr/>
        </p:nvCxnSpPr>
        <p:spPr>
          <a:xfrm>
            <a:off x="4716016" y="5013176"/>
            <a:ext cx="1152128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7" name="Прямая соединительная линия 20486"/>
          <p:cNvCxnSpPr/>
          <p:nvPr/>
        </p:nvCxnSpPr>
        <p:spPr>
          <a:xfrm>
            <a:off x="4716016" y="4437112"/>
            <a:ext cx="1152128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 Box 54"/>
          <p:cNvSpPr txBox="1">
            <a:spLocks noChangeArrowheads="1"/>
          </p:cNvSpPr>
          <p:nvPr/>
        </p:nvSpPr>
        <p:spPr bwMode="auto">
          <a:xfrm>
            <a:off x="4715470" y="4077072"/>
            <a:ext cx="1296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cxnSp>
        <p:nvCxnSpPr>
          <p:cNvPr id="20489" name="Прямая соединительная линия 20488"/>
          <p:cNvCxnSpPr/>
          <p:nvPr/>
        </p:nvCxnSpPr>
        <p:spPr>
          <a:xfrm>
            <a:off x="5868144" y="5013176"/>
            <a:ext cx="288032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 Box 54"/>
          <p:cNvSpPr txBox="1">
            <a:spLocks noChangeArrowheads="1"/>
          </p:cNvSpPr>
          <p:nvPr/>
        </p:nvSpPr>
        <p:spPr bwMode="auto">
          <a:xfrm>
            <a:off x="6155630" y="4530606"/>
            <a:ext cx="1296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cxnSp>
        <p:nvCxnSpPr>
          <p:cNvPr id="20491" name="Прямая со стрелкой 20490"/>
          <p:cNvCxnSpPr/>
          <p:nvPr/>
        </p:nvCxnSpPr>
        <p:spPr>
          <a:xfrm flipH="1">
            <a:off x="6012160" y="4797152"/>
            <a:ext cx="216024" cy="16927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492" name="Объект 20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32805340"/>
              </p:ext>
            </p:extLst>
          </p:nvPr>
        </p:nvGraphicFramePr>
        <p:xfrm>
          <a:off x="7112421" y="3279932"/>
          <a:ext cx="1485900" cy="457200"/>
        </p:xfrm>
        <a:graphic>
          <a:graphicData uri="http://schemas.openxmlformats.org/presentationml/2006/ole">
            <p:oleObj spid="_x0000_s1026" name="Equation" r:id="rId4" imgW="1485720" imgH="457200" progId="Equation.DSMT4">
              <p:embed/>
            </p:oleObj>
          </a:graphicData>
        </a:graphic>
      </p:graphicFrame>
      <p:graphicFrame>
        <p:nvGraphicFramePr>
          <p:cNvPr id="20493" name="Объект 204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52873772"/>
              </p:ext>
            </p:extLst>
          </p:nvPr>
        </p:nvGraphicFramePr>
        <p:xfrm>
          <a:off x="7105848" y="3763888"/>
          <a:ext cx="1498600" cy="457200"/>
        </p:xfrm>
        <a:graphic>
          <a:graphicData uri="http://schemas.openxmlformats.org/presentationml/2006/ole">
            <p:oleObj spid="_x0000_s1027" name="Equation" r:id="rId5" imgW="1498320" imgH="457200" progId="Equation.DSMT4">
              <p:embed/>
            </p:oleObj>
          </a:graphicData>
        </a:graphic>
      </p:graphicFrame>
      <p:sp>
        <p:nvSpPr>
          <p:cNvPr id="34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21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06745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2" grpId="0" animBg="1"/>
      <p:bldP spid="4" grpId="0"/>
      <p:bldP spid="49" grpId="0"/>
      <p:bldP spid="59" grpId="0"/>
      <p:bldP spid="60" grpId="0"/>
      <p:bldP spid="61" grpId="0"/>
      <p:bldP spid="68" grpId="0"/>
      <p:bldP spid="69" grpId="0"/>
      <p:bldP spid="70" grpId="0"/>
      <p:bldP spid="72" grpId="0"/>
      <p:bldP spid="73" grpId="0"/>
      <p:bldP spid="74" grpId="0"/>
      <p:bldP spid="79" grpId="0"/>
      <p:bldP spid="8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39"/>
          <p:cNvSpPr>
            <a:spLocks noChangeArrowheads="1"/>
          </p:cNvSpPr>
          <p:nvPr/>
        </p:nvSpPr>
        <p:spPr bwMode="gray">
          <a:xfrm>
            <a:off x="338472" y="3104964"/>
            <a:ext cx="8496300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FCFS (First Come – First Served)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1628800"/>
            <a:ext cx="8496300" cy="129614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0" name="Group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53197443"/>
              </p:ext>
            </p:extLst>
          </p:nvPr>
        </p:nvGraphicFramePr>
        <p:xfrm>
          <a:off x="611188" y="1844105"/>
          <a:ext cx="7956550" cy="914400"/>
        </p:xfrm>
        <a:graphic>
          <a:graphicData uri="http://schemas.openxmlformats.org/drawingml/2006/table">
            <a:tbl>
              <a:tblPr/>
              <a:tblGrid>
                <a:gridCol w="4816475"/>
                <a:gridCol w="1074737"/>
                <a:gridCol w="1104900"/>
                <a:gridCol w="960438"/>
              </a:tblGrid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3" name="Прямая со стрелкой 2"/>
          <p:cNvCxnSpPr/>
          <p:nvPr/>
        </p:nvCxnSpPr>
        <p:spPr>
          <a:xfrm>
            <a:off x="611560" y="5589240"/>
            <a:ext cx="612068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88224" y="5641503"/>
            <a:ext cx="216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 flipV="1">
            <a:off x="971600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5576" y="5644800"/>
            <a:ext cx="216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0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V="1">
            <a:off x="1259632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 Box 48"/>
          <p:cNvSpPr txBox="1">
            <a:spLocks noChangeArrowheads="1"/>
          </p:cNvSpPr>
          <p:nvPr/>
        </p:nvSpPr>
        <p:spPr bwMode="auto">
          <a:xfrm>
            <a:off x="539552" y="3666510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 Box 50"/>
          <p:cNvSpPr txBox="1">
            <a:spLocks noChangeArrowheads="1"/>
          </p:cNvSpPr>
          <p:nvPr/>
        </p:nvSpPr>
        <p:spPr bwMode="auto">
          <a:xfrm>
            <a:off x="540370" y="4818638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87624" y="5648400"/>
            <a:ext cx="288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23728" y="5648400"/>
            <a:ext cx="36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5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084168" y="564840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18</a:t>
            </a:r>
            <a:endParaRPr lang="ru-RU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484" name="Прямая соединительная линия 20483"/>
          <p:cNvCxnSpPr/>
          <p:nvPr/>
        </p:nvCxnSpPr>
        <p:spPr>
          <a:xfrm>
            <a:off x="1259632" y="3861048"/>
            <a:ext cx="1152128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7" name="Прямая соединительная линия 20486"/>
          <p:cNvCxnSpPr/>
          <p:nvPr/>
        </p:nvCxnSpPr>
        <p:spPr>
          <a:xfrm>
            <a:off x="1259632" y="4437112"/>
            <a:ext cx="1152128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89" name="Прямая соединительная линия 20488"/>
          <p:cNvCxnSpPr/>
          <p:nvPr/>
        </p:nvCxnSpPr>
        <p:spPr>
          <a:xfrm>
            <a:off x="971600" y="5013176"/>
            <a:ext cx="288032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 Box 54"/>
          <p:cNvSpPr txBox="1">
            <a:spLocks noChangeArrowheads="1"/>
          </p:cNvSpPr>
          <p:nvPr/>
        </p:nvSpPr>
        <p:spPr bwMode="auto">
          <a:xfrm>
            <a:off x="1331094" y="4602614"/>
            <a:ext cx="1296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cxnSp>
        <p:nvCxnSpPr>
          <p:cNvPr id="20491" name="Прямая со стрелкой 20490"/>
          <p:cNvCxnSpPr/>
          <p:nvPr/>
        </p:nvCxnSpPr>
        <p:spPr>
          <a:xfrm flipH="1">
            <a:off x="1115616" y="4797152"/>
            <a:ext cx="216024" cy="16927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492" name="Объект 204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465617977"/>
              </p:ext>
            </p:extLst>
          </p:nvPr>
        </p:nvGraphicFramePr>
        <p:xfrm>
          <a:off x="7239000" y="3279775"/>
          <a:ext cx="1231900" cy="457200"/>
        </p:xfrm>
        <a:graphic>
          <a:graphicData uri="http://schemas.openxmlformats.org/presentationml/2006/ole">
            <p:oleObj spid="_x0000_s2050" name="Equation" r:id="rId4" imgW="1231560" imgH="457200" progId="Equation.DSMT4">
              <p:embed/>
            </p:oleObj>
          </a:graphicData>
        </a:graphic>
      </p:graphicFrame>
      <p:graphicFrame>
        <p:nvGraphicFramePr>
          <p:cNvPr id="20493" name="Объект 204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81823756"/>
              </p:ext>
            </p:extLst>
          </p:nvPr>
        </p:nvGraphicFramePr>
        <p:xfrm>
          <a:off x="7232650" y="3763963"/>
          <a:ext cx="1244600" cy="457200"/>
        </p:xfrm>
        <a:graphic>
          <a:graphicData uri="http://schemas.openxmlformats.org/presentationml/2006/ole">
            <p:oleObj spid="_x0000_s2051" name="Equation" r:id="rId5" imgW="1244520" imgH="457200" progId="Equation.DSMT4">
              <p:embed/>
            </p:oleObj>
          </a:graphicData>
        </a:graphic>
      </p:graphicFrame>
      <p:cxnSp>
        <p:nvCxnSpPr>
          <p:cNvPr id="9" name="Прямая соединительная линия 8"/>
          <p:cNvCxnSpPr/>
          <p:nvPr/>
        </p:nvCxnSpPr>
        <p:spPr>
          <a:xfrm>
            <a:off x="971600" y="4437112"/>
            <a:ext cx="287486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972146" y="3859773"/>
            <a:ext cx="287486" cy="0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 Box 55"/>
          <p:cNvSpPr txBox="1">
            <a:spLocks noChangeArrowheads="1"/>
          </p:cNvSpPr>
          <p:nvPr/>
        </p:nvSpPr>
        <p:spPr bwMode="auto">
          <a:xfrm>
            <a:off x="1259086" y="3933056"/>
            <a:ext cx="1440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cxnSp>
        <p:nvCxnSpPr>
          <p:cNvPr id="42" name="Прямая со стрелкой 41"/>
          <p:cNvCxnSpPr/>
          <p:nvPr/>
        </p:nvCxnSpPr>
        <p:spPr>
          <a:xfrm flipH="1">
            <a:off x="1115616" y="4221088"/>
            <a:ext cx="216024" cy="16927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 Box 55"/>
          <p:cNvSpPr txBox="1">
            <a:spLocks noChangeArrowheads="1"/>
          </p:cNvSpPr>
          <p:nvPr/>
        </p:nvSpPr>
        <p:spPr bwMode="auto">
          <a:xfrm>
            <a:off x="1259086" y="3356992"/>
            <a:ext cx="144070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cxnSp>
        <p:nvCxnSpPr>
          <p:cNvPr id="13" name="Прямая со стрелкой 12"/>
          <p:cNvCxnSpPr/>
          <p:nvPr/>
        </p:nvCxnSpPr>
        <p:spPr>
          <a:xfrm flipV="1">
            <a:off x="1979439" y="4456800"/>
            <a:ext cx="0" cy="2160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V="1">
            <a:off x="2411760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flipV="1">
            <a:off x="6156176" y="3501008"/>
            <a:ext cx="0" cy="22322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>
            <a:off x="1115616" y="3645024"/>
            <a:ext cx="216024" cy="16927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540370" y="4242574"/>
            <a:ext cx="5032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1</a:t>
            </a:r>
            <a:endParaRPr lang="ru-RU" sz="1600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2411760" y="3861048"/>
            <a:ext cx="3744416" cy="0"/>
          </a:xfrm>
          <a:prstGeom prst="line">
            <a:avLst/>
          </a:prstGeom>
          <a:ln w="25400">
            <a:solidFill>
              <a:srgbClr val="C00000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Box 54"/>
          <p:cNvSpPr txBox="1">
            <a:spLocks noChangeArrowheads="1"/>
          </p:cNvSpPr>
          <p:nvPr/>
        </p:nvSpPr>
        <p:spPr bwMode="auto">
          <a:xfrm>
            <a:off x="3635350" y="3522494"/>
            <a:ext cx="12966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36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22</a:t>
            </a:fld>
            <a:endParaRPr lang="de-DE" altLang="ru-RU" dirty="0">
              <a:solidFill>
                <a:prstClr val="black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20272" y="4365104"/>
            <a:ext cx="1622425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98163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49" grpId="0"/>
      <p:bldP spid="59" grpId="0"/>
      <p:bldP spid="61" grpId="0"/>
      <p:bldP spid="72" grpId="0"/>
      <p:bldP spid="73" grpId="0"/>
      <p:bldP spid="74" grpId="0"/>
      <p:bldP spid="85" grpId="0"/>
      <p:bldP spid="41" grpId="0"/>
      <p:bldP spid="43" grpId="0"/>
      <p:bldP spid="55" grpId="0"/>
      <p:bldP spid="5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23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59330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«Сначала самое короткое» (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Shortest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Job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First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– SJF)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0" y="98072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Суть политики: сначала выполнить самое короткое задание, затем следующее по продолжительности и т. д.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2576" y="1844824"/>
            <a:ext cx="75438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2576" y="1844824"/>
            <a:ext cx="75438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2576" y="1844824"/>
            <a:ext cx="7543800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2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113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6093296"/>
            <a:ext cx="2328242" cy="70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91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14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980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«Сначала самое короткое» (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Shortest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Job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err="1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First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– </a:t>
            </a:r>
            <a:r>
              <a:rPr lang="ru-RU" sz="24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</a:t>
            </a:r>
            <a:r>
              <a:rPr lang="ru-RU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0" y="191683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Суть политики: сначала выполнить самое короткое задание, затем следующее по продолжительности и т. д.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285293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 предположении, что все задания поступают в одно время, можно доказать, что SJF – 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оптимальный алгоритм планирования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2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90872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Ослабление предположения №2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33" y="1834347"/>
            <a:ext cx="8861747" cy="318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702" y="1844824"/>
            <a:ext cx="87925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Прямоугольник 14"/>
          <p:cNvSpPr/>
          <p:nvPr/>
        </p:nvSpPr>
        <p:spPr>
          <a:xfrm>
            <a:off x="0" y="558924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Какие при этом могут возникнуть проблемы?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  <p:bldP spid="15" grpId="0" build="allAtOnce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617" y="1001713"/>
            <a:ext cx="9149617" cy="51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5617" y="1001713"/>
            <a:ext cx="9149617" cy="51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5617" y="1001713"/>
            <a:ext cx="9149617" cy="51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5617" y="1001713"/>
            <a:ext cx="9149617" cy="518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2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SJF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27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250" y="1746250"/>
            <a:ext cx="89535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1746250"/>
            <a:ext cx="89535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107504" y="3001774"/>
            <a:ext cx="8928992" cy="316353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107504" y="1628800"/>
            <a:ext cx="8928992" cy="12241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908720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SJF (Shortest Job First)</a:t>
            </a:r>
            <a:endParaRPr lang="ru-RU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4048" y="908720"/>
            <a:ext cx="34563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невытесняющий</a:t>
            </a:r>
            <a:endParaRPr lang="ru-RU" sz="3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9" name="Group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03978383"/>
              </p:ext>
            </p:extLst>
          </p:nvPr>
        </p:nvGraphicFramePr>
        <p:xfrm>
          <a:off x="539552" y="1830415"/>
          <a:ext cx="8135938" cy="806497"/>
        </p:xfrm>
        <a:graphic>
          <a:graphicData uri="http://schemas.openxmlformats.org/drawingml/2006/table">
            <a:tbl>
              <a:tblPr/>
              <a:tblGrid>
                <a:gridCol w="4371976"/>
                <a:gridCol w="984250"/>
                <a:gridCol w="1012825"/>
                <a:gridCol w="882650"/>
                <a:gridCol w="884237"/>
              </a:tblGrid>
              <a:tr h="39599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045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621" marB="456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0" name="Rectangle 244"/>
          <p:cNvSpPr>
            <a:spLocks noChangeArrowheads="1"/>
          </p:cNvSpPr>
          <p:nvPr/>
        </p:nvSpPr>
        <p:spPr bwMode="auto">
          <a:xfrm>
            <a:off x="0" y="3594001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mtClean="0">
              <a:solidFill>
                <a:srgbClr val="FFFFFF"/>
              </a:solidFill>
            </a:endParaRPr>
          </a:p>
        </p:txBody>
      </p:sp>
      <p:graphicFrame>
        <p:nvGraphicFramePr>
          <p:cNvPr id="91" name="Group 137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316939579"/>
              </p:ext>
            </p:extLst>
          </p:nvPr>
        </p:nvGraphicFramePr>
        <p:xfrm>
          <a:off x="301625" y="3220938"/>
          <a:ext cx="8540750" cy="1981200"/>
        </p:xfrm>
        <a:graphic>
          <a:graphicData uri="http://schemas.openxmlformats.org/drawingml/2006/table">
            <a:tbl>
              <a:tblPr/>
              <a:tblGrid>
                <a:gridCol w="1260475"/>
                <a:gridCol w="452438"/>
                <a:gridCol w="452437"/>
                <a:gridCol w="452438"/>
                <a:gridCol w="452437"/>
                <a:gridCol w="452438"/>
                <a:gridCol w="452437"/>
                <a:gridCol w="452438"/>
                <a:gridCol w="450850"/>
                <a:gridCol w="452437"/>
                <a:gridCol w="458788"/>
                <a:gridCol w="458787"/>
                <a:gridCol w="458788"/>
                <a:gridCol w="458787"/>
                <a:gridCol w="457200"/>
                <a:gridCol w="458788"/>
                <a:gridCol w="458787"/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2" name="Text Box 1376"/>
          <p:cNvSpPr txBox="1">
            <a:spLocks noChangeArrowheads="1"/>
          </p:cNvSpPr>
          <p:nvPr/>
        </p:nvSpPr>
        <p:spPr bwMode="auto">
          <a:xfrm>
            <a:off x="1655763" y="48052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3" name="Text Box 1377"/>
          <p:cNvSpPr txBox="1">
            <a:spLocks noChangeArrowheads="1"/>
          </p:cNvSpPr>
          <p:nvPr/>
        </p:nvSpPr>
        <p:spPr bwMode="auto">
          <a:xfrm>
            <a:off x="1655763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94" name="Text Box 1378"/>
          <p:cNvSpPr txBox="1">
            <a:spLocks noChangeArrowheads="1"/>
          </p:cNvSpPr>
          <p:nvPr/>
        </p:nvSpPr>
        <p:spPr bwMode="auto">
          <a:xfrm>
            <a:off x="1655763" y="4013101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95" name="Text Box 1379"/>
          <p:cNvSpPr txBox="1">
            <a:spLocks noChangeArrowheads="1"/>
          </p:cNvSpPr>
          <p:nvPr/>
        </p:nvSpPr>
        <p:spPr bwMode="auto">
          <a:xfrm>
            <a:off x="1655763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96" name="Text Box 1380"/>
          <p:cNvSpPr txBox="1">
            <a:spLocks noChangeArrowheads="1"/>
          </p:cNvSpPr>
          <p:nvPr/>
        </p:nvSpPr>
        <p:spPr bwMode="auto">
          <a:xfrm>
            <a:off x="2124075" y="4013101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7" name="Text Box 1381"/>
          <p:cNvSpPr txBox="1">
            <a:spLocks noChangeArrowheads="1"/>
          </p:cNvSpPr>
          <p:nvPr/>
        </p:nvSpPr>
        <p:spPr bwMode="auto">
          <a:xfrm>
            <a:off x="2555875" y="4013101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8" name="Text Box 1382"/>
          <p:cNvSpPr txBox="1">
            <a:spLocks noChangeArrowheads="1"/>
          </p:cNvSpPr>
          <p:nvPr/>
        </p:nvSpPr>
        <p:spPr bwMode="auto">
          <a:xfrm>
            <a:off x="3024188" y="4013101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9" name="Text Box 1383"/>
          <p:cNvSpPr txBox="1">
            <a:spLocks noChangeArrowheads="1"/>
          </p:cNvSpPr>
          <p:nvPr/>
        </p:nvSpPr>
        <p:spPr bwMode="auto">
          <a:xfrm>
            <a:off x="2124075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0" name="Text Box 1384"/>
          <p:cNvSpPr txBox="1">
            <a:spLocks noChangeArrowheads="1"/>
          </p:cNvSpPr>
          <p:nvPr/>
        </p:nvSpPr>
        <p:spPr bwMode="auto">
          <a:xfrm>
            <a:off x="2555875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1" name="Text Box 1385"/>
          <p:cNvSpPr txBox="1">
            <a:spLocks noChangeArrowheads="1"/>
          </p:cNvSpPr>
          <p:nvPr/>
        </p:nvSpPr>
        <p:spPr bwMode="auto">
          <a:xfrm>
            <a:off x="3024188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2" name="Text Box 1386"/>
          <p:cNvSpPr txBox="1">
            <a:spLocks noChangeArrowheads="1"/>
          </p:cNvSpPr>
          <p:nvPr/>
        </p:nvSpPr>
        <p:spPr bwMode="auto">
          <a:xfrm>
            <a:off x="2087563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3" name="Text Box 1387"/>
          <p:cNvSpPr txBox="1">
            <a:spLocks noChangeArrowheads="1"/>
          </p:cNvSpPr>
          <p:nvPr/>
        </p:nvSpPr>
        <p:spPr bwMode="auto">
          <a:xfrm>
            <a:off x="2555875" y="3616226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4" name="Text Box 1388"/>
          <p:cNvSpPr txBox="1">
            <a:spLocks noChangeArrowheads="1"/>
          </p:cNvSpPr>
          <p:nvPr/>
        </p:nvSpPr>
        <p:spPr bwMode="auto">
          <a:xfrm>
            <a:off x="3024188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5" name="Text Box 1389"/>
          <p:cNvSpPr txBox="1">
            <a:spLocks noChangeArrowheads="1"/>
          </p:cNvSpPr>
          <p:nvPr/>
        </p:nvSpPr>
        <p:spPr bwMode="auto">
          <a:xfrm>
            <a:off x="3455988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7" name="Text Box 1390"/>
          <p:cNvSpPr txBox="1">
            <a:spLocks noChangeArrowheads="1"/>
          </p:cNvSpPr>
          <p:nvPr/>
        </p:nvSpPr>
        <p:spPr bwMode="auto">
          <a:xfrm>
            <a:off x="3924300" y="3616226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8" name="Text Box 1391"/>
          <p:cNvSpPr txBox="1">
            <a:spLocks noChangeArrowheads="1"/>
          </p:cNvSpPr>
          <p:nvPr/>
        </p:nvSpPr>
        <p:spPr bwMode="auto">
          <a:xfrm>
            <a:off x="4356100" y="3616226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9" name="Text Box 1392"/>
          <p:cNvSpPr txBox="1">
            <a:spLocks noChangeArrowheads="1"/>
          </p:cNvSpPr>
          <p:nvPr/>
        </p:nvSpPr>
        <p:spPr bwMode="auto">
          <a:xfrm>
            <a:off x="4824413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10" name="Text Box 1393"/>
          <p:cNvSpPr txBox="1">
            <a:spLocks noChangeArrowheads="1"/>
          </p:cNvSpPr>
          <p:nvPr/>
        </p:nvSpPr>
        <p:spPr bwMode="auto">
          <a:xfrm>
            <a:off x="5256213" y="3616226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11" name="Text Box 1394"/>
          <p:cNvSpPr txBox="1">
            <a:spLocks noChangeArrowheads="1"/>
          </p:cNvSpPr>
          <p:nvPr/>
        </p:nvSpPr>
        <p:spPr bwMode="auto">
          <a:xfrm>
            <a:off x="3455988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2" name="Text Box 1396"/>
          <p:cNvSpPr txBox="1">
            <a:spLocks noChangeArrowheads="1"/>
          </p:cNvSpPr>
          <p:nvPr/>
        </p:nvSpPr>
        <p:spPr bwMode="auto">
          <a:xfrm>
            <a:off x="3924300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3" name="Text Box 1397"/>
          <p:cNvSpPr txBox="1">
            <a:spLocks noChangeArrowheads="1"/>
          </p:cNvSpPr>
          <p:nvPr/>
        </p:nvSpPr>
        <p:spPr bwMode="auto">
          <a:xfrm>
            <a:off x="4391025" y="4371876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4" name="Text Box 1398"/>
          <p:cNvSpPr txBox="1">
            <a:spLocks noChangeArrowheads="1"/>
          </p:cNvSpPr>
          <p:nvPr/>
        </p:nvSpPr>
        <p:spPr bwMode="auto">
          <a:xfrm>
            <a:off x="4824413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5" name="Text Box 1399"/>
          <p:cNvSpPr txBox="1">
            <a:spLocks noChangeArrowheads="1"/>
          </p:cNvSpPr>
          <p:nvPr/>
        </p:nvSpPr>
        <p:spPr bwMode="auto">
          <a:xfrm>
            <a:off x="5291138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6" name="Text Box 1400"/>
          <p:cNvSpPr txBox="1">
            <a:spLocks noChangeArrowheads="1"/>
          </p:cNvSpPr>
          <p:nvPr/>
        </p:nvSpPr>
        <p:spPr bwMode="auto">
          <a:xfrm>
            <a:off x="5724525" y="4371876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17" name="Text Box 1401"/>
          <p:cNvSpPr txBox="1">
            <a:spLocks noChangeArrowheads="1"/>
          </p:cNvSpPr>
          <p:nvPr/>
        </p:nvSpPr>
        <p:spPr bwMode="auto">
          <a:xfrm>
            <a:off x="6156325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18" name="Text Box 1402"/>
          <p:cNvSpPr txBox="1">
            <a:spLocks noChangeArrowheads="1"/>
          </p:cNvSpPr>
          <p:nvPr/>
        </p:nvSpPr>
        <p:spPr bwMode="auto">
          <a:xfrm>
            <a:off x="6659563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19" name="Text Box 1403"/>
          <p:cNvSpPr txBox="1">
            <a:spLocks noChangeArrowheads="1"/>
          </p:cNvSpPr>
          <p:nvPr/>
        </p:nvSpPr>
        <p:spPr bwMode="auto">
          <a:xfrm>
            <a:off x="7127875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20" name="Text Box 1404"/>
          <p:cNvSpPr txBox="1">
            <a:spLocks noChangeArrowheads="1"/>
          </p:cNvSpPr>
          <p:nvPr/>
        </p:nvSpPr>
        <p:spPr bwMode="auto">
          <a:xfrm>
            <a:off x="7559675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21" name="Text Box 1405"/>
          <p:cNvSpPr txBox="1">
            <a:spLocks noChangeArrowheads="1"/>
          </p:cNvSpPr>
          <p:nvPr/>
        </p:nvSpPr>
        <p:spPr bwMode="auto">
          <a:xfrm>
            <a:off x="8027988" y="437346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22" name="Text Box 1406"/>
          <p:cNvSpPr txBox="1">
            <a:spLocks noChangeArrowheads="1"/>
          </p:cNvSpPr>
          <p:nvPr/>
        </p:nvSpPr>
        <p:spPr bwMode="auto">
          <a:xfrm>
            <a:off x="8496300" y="437346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23" name="Line 1407"/>
          <p:cNvSpPr>
            <a:spLocks noChangeShapeType="1"/>
          </p:cNvSpPr>
          <p:nvPr/>
        </p:nvSpPr>
        <p:spPr bwMode="auto">
          <a:xfrm>
            <a:off x="5940747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Line 1408"/>
          <p:cNvSpPr>
            <a:spLocks noChangeShapeType="1"/>
          </p:cNvSpPr>
          <p:nvPr/>
        </p:nvSpPr>
        <p:spPr bwMode="auto">
          <a:xfrm>
            <a:off x="5940747" y="60212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Line 1409"/>
          <p:cNvSpPr>
            <a:spLocks noChangeShapeType="1"/>
          </p:cNvSpPr>
          <p:nvPr/>
        </p:nvSpPr>
        <p:spPr bwMode="auto">
          <a:xfrm>
            <a:off x="5940747" y="55894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Line 1410"/>
          <p:cNvSpPr>
            <a:spLocks noChangeShapeType="1"/>
          </p:cNvSpPr>
          <p:nvPr/>
        </p:nvSpPr>
        <p:spPr bwMode="auto">
          <a:xfrm>
            <a:off x="8099747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Line 1411"/>
          <p:cNvSpPr>
            <a:spLocks noChangeShapeType="1"/>
          </p:cNvSpPr>
          <p:nvPr/>
        </p:nvSpPr>
        <p:spPr bwMode="auto">
          <a:xfrm>
            <a:off x="6659885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Line 1412"/>
          <p:cNvSpPr>
            <a:spLocks noChangeShapeType="1"/>
          </p:cNvSpPr>
          <p:nvPr/>
        </p:nvSpPr>
        <p:spPr bwMode="auto">
          <a:xfrm>
            <a:off x="7380610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Text Box 1413"/>
          <p:cNvSpPr txBox="1">
            <a:spLocks noChangeArrowheads="1"/>
          </p:cNvSpPr>
          <p:nvPr/>
        </p:nvSpPr>
        <p:spPr bwMode="auto">
          <a:xfrm>
            <a:off x="6120135" y="5626001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Text Box 1414"/>
          <p:cNvSpPr txBox="1">
            <a:spLocks noChangeArrowheads="1"/>
          </p:cNvSpPr>
          <p:nvPr/>
        </p:nvSpPr>
        <p:spPr bwMode="auto">
          <a:xfrm>
            <a:off x="6840860" y="5626001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Text Box 1415"/>
          <p:cNvSpPr txBox="1">
            <a:spLocks noChangeArrowheads="1"/>
          </p:cNvSpPr>
          <p:nvPr/>
        </p:nvSpPr>
        <p:spPr bwMode="auto">
          <a:xfrm>
            <a:off x="7525072" y="5626001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416"/>
          <p:cNvSpPr txBox="1">
            <a:spLocks noChangeArrowheads="1"/>
          </p:cNvSpPr>
          <p:nvPr/>
        </p:nvSpPr>
        <p:spPr bwMode="auto">
          <a:xfrm>
            <a:off x="6659885" y="5216426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133" name="Text Box 1417"/>
          <p:cNvSpPr txBox="1">
            <a:spLocks noChangeArrowheads="1"/>
          </p:cNvSpPr>
          <p:nvPr/>
        </p:nvSpPr>
        <p:spPr bwMode="auto">
          <a:xfrm>
            <a:off x="4390628" y="566092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34" name="Text Box 1418"/>
          <p:cNvSpPr txBox="1">
            <a:spLocks noChangeArrowheads="1"/>
          </p:cNvSpPr>
          <p:nvPr/>
        </p:nvSpPr>
        <p:spPr bwMode="auto">
          <a:xfrm>
            <a:off x="3960415" y="5265638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135" name="Line 1433"/>
          <p:cNvSpPr>
            <a:spLocks noChangeShapeType="1"/>
          </p:cNvSpPr>
          <p:nvPr/>
        </p:nvSpPr>
        <p:spPr bwMode="auto">
          <a:xfrm>
            <a:off x="8099747" y="558948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Line 1435"/>
          <p:cNvSpPr>
            <a:spLocks noChangeShapeType="1"/>
          </p:cNvSpPr>
          <p:nvPr/>
        </p:nvSpPr>
        <p:spPr bwMode="auto">
          <a:xfrm>
            <a:off x="8099747" y="6021288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Line 1436"/>
          <p:cNvSpPr>
            <a:spLocks noChangeShapeType="1"/>
          </p:cNvSpPr>
          <p:nvPr/>
        </p:nvSpPr>
        <p:spPr bwMode="auto">
          <a:xfrm>
            <a:off x="8820472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Text Box 1437"/>
          <p:cNvSpPr txBox="1">
            <a:spLocks noChangeArrowheads="1"/>
          </p:cNvSpPr>
          <p:nvPr/>
        </p:nvSpPr>
        <p:spPr bwMode="auto">
          <a:xfrm>
            <a:off x="8280722" y="5641503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39" name="Text Box 1438"/>
          <p:cNvSpPr txBox="1">
            <a:spLocks noChangeArrowheads="1"/>
          </p:cNvSpPr>
          <p:nvPr/>
        </p:nvSpPr>
        <p:spPr bwMode="auto">
          <a:xfrm>
            <a:off x="4390628" y="566092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Text Box 1440"/>
          <p:cNvSpPr txBox="1">
            <a:spLocks noChangeArrowheads="1"/>
          </p:cNvSpPr>
          <p:nvPr/>
        </p:nvSpPr>
        <p:spPr bwMode="auto">
          <a:xfrm>
            <a:off x="4390628" y="566092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Text Box 1441"/>
          <p:cNvSpPr txBox="1">
            <a:spLocks noChangeArrowheads="1"/>
          </p:cNvSpPr>
          <p:nvPr/>
        </p:nvSpPr>
        <p:spPr bwMode="auto">
          <a:xfrm>
            <a:off x="4390628" y="5657751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30916695"/>
              </p:ext>
            </p:extLst>
          </p:nvPr>
        </p:nvGraphicFramePr>
        <p:xfrm>
          <a:off x="323528" y="5445224"/>
          <a:ext cx="1638300" cy="444500"/>
        </p:xfrm>
        <a:graphic>
          <a:graphicData uri="http://schemas.openxmlformats.org/presentationml/2006/ole">
            <p:oleObj spid="_x0000_s82946" name="Equation" r:id="rId4" imgW="1638000" imgH="444240" progId="Equation.DSMT4">
              <p:embed/>
            </p:oleObj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2391332"/>
              </p:ext>
            </p:extLst>
          </p:nvPr>
        </p:nvGraphicFramePr>
        <p:xfrm>
          <a:off x="2146201" y="5459511"/>
          <a:ext cx="1625600" cy="444500"/>
        </p:xfrm>
        <a:graphic>
          <a:graphicData uri="http://schemas.openxmlformats.org/presentationml/2006/ole">
            <p:oleObj spid="_x0000_s82947" name="Equation" r:id="rId5" imgW="1625400" imgH="444240" progId="Equation.DSMT4">
              <p:embed/>
            </p:oleObj>
          </a:graphicData>
        </a:graphic>
      </p:graphicFrame>
      <p:sp>
        <p:nvSpPr>
          <p:cNvPr id="62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28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05126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  <p:bldP spid="92" grpId="0" autoUpdateAnimBg="0"/>
      <p:bldP spid="93" grpId="0" autoUpdateAnimBg="0"/>
      <p:bldP spid="94" grpId="0" autoUpdateAnimBg="0"/>
      <p:bldP spid="95" grpId="0" autoUpdateAnimBg="0"/>
      <p:bldP spid="96" grpId="0" autoUpdateAnimBg="0"/>
      <p:bldP spid="97" grpId="0" autoUpdateAnimBg="0"/>
      <p:bldP spid="98" grpId="0" autoUpdateAnimBg="0"/>
      <p:bldP spid="99" grpId="0" autoUpdateAnimBg="0"/>
      <p:bldP spid="100" grpId="0" autoUpdateAnimBg="0"/>
      <p:bldP spid="101" grpId="0" autoUpdateAnimBg="0"/>
      <p:bldP spid="102" grpId="0" autoUpdateAnimBg="0"/>
      <p:bldP spid="103" grpId="0" autoUpdateAnimBg="0"/>
      <p:bldP spid="104" grpId="0" autoUpdateAnimBg="0"/>
      <p:bldP spid="105" grpId="0" autoUpdateAnimBg="0"/>
      <p:bldP spid="107" grpId="0" autoUpdateAnimBg="0"/>
      <p:bldP spid="108" grpId="0" autoUpdateAnimBg="0"/>
      <p:bldP spid="109" grpId="0" autoUpdateAnimBg="0"/>
      <p:bldP spid="110" grpId="0" autoUpdateAnimBg="0"/>
      <p:bldP spid="111" grpId="0" autoUpdateAnimBg="0"/>
      <p:bldP spid="112" grpId="0" autoUpdateAnimBg="0"/>
      <p:bldP spid="113" grpId="0" autoUpdateAnimBg="0"/>
      <p:bldP spid="114" grpId="0" autoUpdateAnimBg="0"/>
      <p:bldP spid="115" grpId="0" autoUpdateAnimBg="0"/>
      <p:bldP spid="116" grpId="0" autoUpdateAnimBg="0"/>
      <p:bldP spid="117" grpId="0" autoUpdateAnimBg="0"/>
      <p:bldP spid="118" grpId="0" autoUpdateAnimBg="0"/>
      <p:bldP spid="119" grpId="0" autoUpdateAnimBg="0"/>
      <p:bldP spid="120" grpId="0" autoUpdateAnimBg="0"/>
      <p:bldP spid="121" grpId="0" autoUpdateAnimBg="0"/>
      <p:bldP spid="122" grpId="0" autoUpdateAnimBg="0"/>
      <p:bldP spid="129" grpId="0" autoUpdateAnimBg="0"/>
      <p:bldP spid="129" grpId="1"/>
      <p:bldP spid="130" grpId="0" autoUpdateAnimBg="0"/>
      <p:bldP spid="130" grpId="1"/>
      <p:bldP spid="131" grpId="0" autoUpdateAnimBg="0"/>
      <p:bldP spid="131" grpId="1"/>
      <p:bldP spid="132" grpId="0" autoUpdateAnimBg="0"/>
      <p:bldP spid="133" grpId="0" autoUpdateAnimBg="0"/>
      <p:bldP spid="133" grpId="1"/>
      <p:bldP spid="134" grpId="0" autoUpdateAnimBg="0"/>
      <p:bldP spid="138" grpId="0" autoUpdateAnimBg="0"/>
      <p:bldP spid="138" grpId="1"/>
      <p:bldP spid="139" grpId="0" autoUpdateAnimBg="0"/>
      <p:bldP spid="139" grpId="1"/>
      <p:bldP spid="140" grpId="0" autoUpdateAnimBg="0"/>
      <p:bldP spid="140" grpId="1"/>
      <p:bldP spid="141" grpId="0" autoUpdateAnimBg="0"/>
      <p:bldP spid="14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29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85192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496" y="910461"/>
            <a:ext cx="2088232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Политика </a:t>
            </a:r>
            <a:r>
              <a:rPr lang="en-US" b="1" dirty="0" smtClean="0">
                <a:solidFill>
                  <a:srgbClr val="C00000"/>
                </a:solidFill>
              </a:rPr>
              <a:t>SJF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27784" y="910461"/>
            <a:ext cx="18722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Вытеснение</a:t>
            </a:r>
            <a:endParaRPr lang="ru-RU" b="1" dirty="0"/>
          </a:p>
        </p:txBody>
      </p:sp>
      <p:sp>
        <p:nvSpPr>
          <p:cNvPr id="8" name="Плюс 7"/>
          <p:cNvSpPr/>
          <p:nvPr/>
        </p:nvSpPr>
        <p:spPr bwMode="auto">
          <a:xfrm>
            <a:off x="2123728" y="961273"/>
            <a:ext cx="432048" cy="360040"/>
          </a:xfrm>
          <a:prstGeom prst="mathPlus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9" name="Равно 8"/>
          <p:cNvSpPr/>
          <p:nvPr/>
        </p:nvSpPr>
        <p:spPr bwMode="auto">
          <a:xfrm>
            <a:off x="4644008" y="961273"/>
            <a:ext cx="360040" cy="360040"/>
          </a:xfrm>
          <a:prstGeom prst="mathEqual">
            <a:avLst/>
          </a:prstGeom>
          <a:solidFill>
            <a:srgbClr val="00206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0072" y="725795"/>
            <a:ext cx="381642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/>
              <a:t>Сначала с наименьшим временем до завершения</a:t>
            </a:r>
            <a:endParaRPr lang="ru-RU" sz="2000" b="1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0" y="191683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Shortest Time-to-Completion First –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</a:t>
            </a:r>
            <a:endParaRPr lang="ru-RU" sz="2400" b="1" dirty="0" smtClean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ctr"/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или</a:t>
            </a:r>
          </a:p>
          <a:p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Сначала самое короткое с вытеснением</a:t>
            </a:r>
          </a:p>
          <a:p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Preemptive Shortest Job First – </a:t>
            </a:r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PSJF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3933056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 поступлении нового задания, планировщик </a:t>
            </a:r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решает, какому из заданий осталось меньше времени до завершения, и запускает его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3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7" grpId="0" animBg="1"/>
      <p:bldP spid="8" grpId="0" animBg="1"/>
      <p:bldP spid="9" grpId="0" animBg="1"/>
      <p:bldP spid="12" grpId="0" animBg="1"/>
      <p:bldP spid="13" grpId="0" build="allAtOnce"/>
      <p:bldP spid="1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556792"/>
            <a:ext cx="2483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Главы 6, 7, 8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9532" y="0"/>
            <a:ext cx="4924468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Лекция 4 - Литература </a:t>
            </a:r>
            <a:endParaRPr lang="en-US" sz="3200" dirty="0">
              <a:solidFill>
                <a:srgbClr val="C00000"/>
              </a:solidFill>
            </a:endParaRPr>
          </a:p>
        </p:txBody>
      </p:sp>
      <p:cxnSp>
        <p:nvCxnSpPr>
          <p:cNvPr id="11" name="Прямая соединительная линия 10"/>
          <p:cNvCxnSpPr/>
          <p:nvPr/>
        </p:nvCxnSpPr>
        <p:spPr bwMode="auto">
          <a:xfrm>
            <a:off x="0" y="620688"/>
            <a:ext cx="4067944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30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779912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0" y="857250"/>
            <a:ext cx="9125700" cy="548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0" y="857250"/>
            <a:ext cx="9125700" cy="548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00" y="857250"/>
            <a:ext cx="9125700" cy="548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3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8305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17584" y="5496912"/>
            <a:ext cx="396689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8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8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98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107504" y="3145790"/>
            <a:ext cx="8928992" cy="316353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8" name="Group 16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502322"/>
              </p:ext>
            </p:extLst>
          </p:nvPr>
        </p:nvGraphicFramePr>
        <p:xfrm>
          <a:off x="284163" y="3316832"/>
          <a:ext cx="8551863" cy="1984376"/>
        </p:xfrm>
        <a:graphic>
          <a:graphicData uri="http://schemas.openxmlformats.org/drawingml/2006/table">
            <a:tbl>
              <a:tblPr/>
              <a:tblGrid>
                <a:gridCol w="1119188"/>
                <a:gridCol w="401637"/>
                <a:gridCol w="401638"/>
                <a:gridCol w="401637"/>
                <a:gridCol w="401638"/>
                <a:gridCol w="401637"/>
                <a:gridCol w="400050"/>
                <a:gridCol w="401638"/>
                <a:gridCol w="404812"/>
                <a:gridCol w="401638"/>
                <a:gridCol w="423862"/>
                <a:gridCol w="423863"/>
                <a:gridCol w="423862"/>
                <a:gridCol w="423863"/>
                <a:gridCol w="425450"/>
                <a:gridCol w="423862"/>
                <a:gridCol w="423863"/>
                <a:gridCol w="423862"/>
                <a:gridCol w="423863"/>
              </a:tblGrid>
              <a:tr h="398604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107504" y="908720"/>
            <a:ext cx="8712646" cy="546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107504" y="1556792"/>
            <a:ext cx="8928992" cy="151699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908720"/>
            <a:ext cx="4968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SJF (Shortest Job First)</a:t>
            </a:r>
            <a:endParaRPr lang="ru-RU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908720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Вытесняющий </a:t>
            </a:r>
            <a:r>
              <a:rPr lang="en-US" sz="32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</a:t>
            </a:r>
            <a:endParaRPr lang="ru-RU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Line 1407"/>
          <p:cNvSpPr>
            <a:spLocks noChangeShapeType="1"/>
          </p:cNvSpPr>
          <p:nvPr/>
        </p:nvSpPr>
        <p:spPr bwMode="auto">
          <a:xfrm>
            <a:off x="5940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Line 1408"/>
          <p:cNvSpPr>
            <a:spLocks noChangeShapeType="1"/>
          </p:cNvSpPr>
          <p:nvPr/>
        </p:nvSpPr>
        <p:spPr bwMode="auto">
          <a:xfrm>
            <a:off x="5940747" y="61653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Line 1409"/>
          <p:cNvSpPr>
            <a:spLocks noChangeShapeType="1"/>
          </p:cNvSpPr>
          <p:nvPr/>
        </p:nvSpPr>
        <p:spPr bwMode="auto">
          <a:xfrm>
            <a:off x="5940747" y="57335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Line 1410"/>
          <p:cNvSpPr>
            <a:spLocks noChangeShapeType="1"/>
          </p:cNvSpPr>
          <p:nvPr/>
        </p:nvSpPr>
        <p:spPr bwMode="auto">
          <a:xfrm>
            <a:off x="8099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Line 1411"/>
          <p:cNvSpPr>
            <a:spLocks noChangeShapeType="1"/>
          </p:cNvSpPr>
          <p:nvPr/>
        </p:nvSpPr>
        <p:spPr bwMode="auto">
          <a:xfrm>
            <a:off x="6659885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Line 1412"/>
          <p:cNvSpPr>
            <a:spLocks noChangeShapeType="1"/>
          </p:cNvSpPr>
          <p:nvPr/>
        </p:nvSpPr>
        <p:spPr bwMode="auto">
          <a:xfrm>
            <a:off x="7380610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416"/>
          <p:cNvSpPr txBox="1">
            <a:spLocks noChangeArrowheads="1"/>
          </p:cNvSpPr>
          <p:nvPr/>
        </p:nvSpPr>
        <p:spPr bwMode="auto">
          <a:xfrm>
            <a:off x="6659885" y="5360442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134" name="Text Box 1418"/>
          <p:cNvSpPr txBox="1">
            <a:spLocks noChangeArrowheads="1"/>
          </p:cNvSpPr>
          <p:nvPr/>
        </p:nvSpPr>
        <p:spPr bwMode="auto">
          <a:xfrm>
            <a:off x="4392463" y="5409654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135" name="Line 1433"/>
          <p:cNvSpPr>
            <a:spLocks noChangeShapeType="1"/>
          </p:cNvSpPr>
          <p:nvPr/>
        </p:nvSpPr>
        <p:spPr bwMode="auto">
          <a:xfrm>
            <a:off x="8099747" y="57335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Line 1435"/>
          <p:cNvSpPr>
            <a:spLocks noChangeShapeType="1"/>
          </p:cNvSpPr>
          <p:nvPr/>
        </p:nvSpPr>
        <p:spPr bwMode="auto">
          <a:xfrm>
            <a:off x="8099747" y="61653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Line 1436"/>
          <p:cNvSpPr>
            <a:spLocks noChangeShapeType="1"/>
          </p:cNvSpPr>
          <p:nvPr/>
        </p:nvSpPr>
        <p:spPr bwMode="auto">
          <a:xfrm>
            <a:off x="8820472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8240873"/>
              </p:ext>
            </p:extLst>
          </p:nvPr>
        </p:nvGraphicFramePr>
        <p:xfrm>
          <a:off x="317500" y="5589588"/>
          <a:ext cx="1651000" cy="444500"/>
        </p:xfrm>
        <a:graphic>
          <a:graphicData uri="http://schemas.openxmlformats.org/presentationml/2006/ole">
            <p:oleObj spid="_x0000_s84994" name="Equation" r:id="rId4" imgW="1650960" imgH="444240" progId="Equation.DSMT4">
              <p:embed/>
            </p:oleObj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8119545"/>
              </p:ext>
            </p:extLst>
          </p:nvPr>
        </p:nvGraphicFramePr>
        <p:xfrm>
          <a:off x="2108200" y="5603875"/>
          <a:ext cx="1701800" cy="444500"/>
        </p:xfrm>
        <a:graphic>
          <a:graphicData uri="http://schemas.openxmlformats.org/presentationml/2006/ole">
            <p:oleObj spid="_x0000_s84995" name="Equation" r:id="rId5" imgW="1701720" imgH="444240" progId="Equation.DSMT4">
              <p:embed/>
            </p:oleObj>
          </a:graphicData>
        </a:graphic>
      </p:graphicFrame>
      <p:graphicFrame>
        <p:nvGraphicFramePr>
          <p:cNvPr id="64" name="Group 16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48586772"/>
              </p:ext>
            </p:extLst>
          </p:nvPr>
        </p:nvGraphicFramePr>
        <p:xfrm>
          <a:off x="447675" y="1676151"/>
          <a:ext cx="8266113" cy="1320801"/>
        </p:xfrm>
        <a:graphic>
          <a:graphicData uri="http://schemas.openxmlformats.org/drawingml/2006/table">
            <a:tbl>
              <a:tblPr/>
              <a:tblGrid>
                <a:gridCol w="4432301"/>
                <a:gridCol w="998537"/>
                <a:gridCol w="1036638"/>
                <a:gridCol w="896937"/>
                <a:gridCol w="901700"/>
              </a:tblGrid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Момент появления в очереди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-20638" y="3395691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mtClean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 Box 136"/>
          <p:cNvSpPr txBox="1">
            <a:spLocks noChangeArrowheads="1"/>
          </p:cNvSpPr>
          <p:nvPr/>
        </p:nvSpPr>
        <p:spPr bwMode="auto">
          <a:xfrm>
            <a:off x="1455738" y="489798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7" name="Text Box 139"/>
          <p:cNvSpPr txBox="1">
            <a:spLocks noChangeArrowheads="1"/>
          </p:cNvSpPr>
          <p:nvPr/>
        </p:nvSpPr>
        <p:spPr bwMode="auto">
          <a:xfrm>
            <a:off x="145573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0" name="Text Box 1659"/>
          <p:cNvSpPr txBox="1">
            <a:spLocks noChangeArrowheads="1"/>
          </p:cNvSpPr>
          <p:nvPr/>
        </p:nvSpPr>
        <p:spPr bwMode="auto">
          <a:xfrm>
            <a:off x="1851025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1" name="Text Box 1660"/>
          <p:cNvSpPr txBox="1">
            <a:spLocks noChangeArrowheads="1"/>
          </p:cNvSpPr>
          <p:nvPr/>
        </p:nvSpPr>
        <p:spPr bwMode="auto">
          <a:xfrm>
            <a:off x="1851025" y="489798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2" name="Text Box 1661"/>
          <p:cNvSpPr txBox="1">
            <a:spLocks noChangeArrowheads="1"/>
          </p:cNvSpPr>
          <p:nvPr/>
        </p:nvSpPr>
        <p:spPr bwMode="auto">
          <a:xfrm>
            <a:off x="2247900" y="4105820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3" name="Text Box 1662"/>
          <p:cNvSpPr txBox="1">
            <a:spLocks noChangeArrowheads="1"/>
          </p:cNvSpPr>
          <p:nvPr/>
        </p:nvSpPr>
        <p:spPr bwMode="auto">
          <a:xfrm>
            <a:off x="2678113" y="410740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4" name="Text Box 1663"/>
          <p:cNvSpPr txBox="1">
            <a:spLocks noChangeArrowheads="1"/>
          </p:cNvSpPr>
          <p:nvPr/>
        </p:nvSpPr>
        <p:spPr bwMode="auto">
          <a:xfrm>
            <a:off x="2282825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5" name="Text Box 1664"/>
          <p:cNvSpPr txBox="1">
            <a:spLocks noChangeArrowheads="1"/>
          </p:cNvSpPr>
          <p:nvPr/>
        </p:nvSpPr>
        <p:spPr bwMode="auto">
          <a:xfrm>
            <a:off x="2678113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6" name="Text Box 1665"/>
          <p:cNvSpPr txBox="1">
            <a:spLocks noChangeArrowheads="1"/>
          </p:cNvSpPr>
          <p:nvPr/>
        </p:nvSpPr>
        <p:spPr bwMode="auto">
          <a:xfrm>
            <a:off x="2247900" y="489798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7" name="Text Box 1666"/>
          <p:cNvSpPr txBox="1">
            <a:spLocks noChangeArrowheads="1"/>
          </p:cNvSpPr>
          <p:nvPr/>
        </p:nvSpPr>
        <p:spPr bwMode="auto">
          <a:xfrm>
            <a:off x="2679700" y="489798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8" name="Text Box 1667"/>
          <p:cNvSpPr txBox="1">
            <a:spLocks noChangeArrowheads="1"/>
          </p:cNvSpPr>
          <p:nvPr/>
        </p:nvSpPr>
        <p:spPr bwMode="auto">
          <a:xfrm>
            <a:off x="3074988" y="489798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9" name="Text Box 1668"/>
          <p:cNvSpPr txBox="1">
            <a:spLocks noChangeArrowheads="1"/>
          </p:cNvSpPr>
          <p:nvPr/>
        </p:nvSpPr>
        <p:spPr bwMode="auto">
          <a:xfrm>
            <a:off x="3471863" y="489798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0" name="Text Box 1669"/>
          <p:cNvSpPr txBox="1">
            <a:spLocks noChangeArrowheads="1"/>
          </p:cNvSpPr>
          <p:nvPr/>
        </p:nvSpPr>
        <p:spPr bwMode="auto">
          <a:xfrm>
            <a:off x="30749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1" name="Text Box 1670"/>
          <p:cNvSpPr txBox="1">
            <a:spLocks noChangeArrowheads="1"/>
          </p:cNvSpPr>
          <p:nvPr/>
        </p:nvSpPr>
        <p:spPr bwMode="auto">
          <a:xfrm>
            <a:off x="35067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2" name="Text Box 1672"/>
          <p:cNvSpPr txBox="1">
            <a:spLocks noChangeArrowheads="1"/>
          </p:cNvSpPr>
          <p:nvPr/>
        </p:nvSpPr>
        <p:spPr bwMode="auto">
          <a:xfrm>
            <a:off x="3867150" y="4899570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3" name="Text Box 1673"/>
          <p:cNvSpPr txBox="1">
            <a:spLocks noChangeArrowheads="1"/>
          </p:cNvSpPr>
          <p:nvPr/>
        </p:nvSpPr>
        <p:spPr bwMode="auto">
          <a:xfrm>
            <a:off x="3903663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4" name="Text Box 1674"/>
          <p:cNvSpPr txBox="1">
            <a:spLocks noChangeArrowheads="1"/>
          </p:cNvSpPr>
          <p:nvPr/>
        </p:nvSpPr>
        <p:spPr bwMode="auto">
          <a:xfrm>
            <a:off x="3903663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5" name="Text Box 1675"/>
          <p:cNvSpPr txBox="1">
            <a:spLocks noChangeArrowheads="1"/>
          </p:cNvSpPr>
          <p:nvPr/>
        </p:nvSpPr>
        <p:spPr bwMode="auto">
          <a:xfrm>
            <a:off x="4262438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6" name="Text Box 1676"/>
          <p:cNvSpPr txBox="1">
            <a:spLocks noChangeArrowheads="1"/>
          </p:cNvSpPr>
          <p:nvPr/>
        </p:nvSpPr>
        <p:spPr bwMode="auto">
          <a:xfrm>
            <a:off x="4659313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7" name="Text Box 1677"/>
          <p:cNvSpPr txBox="1">
            <a:spLocks noChangeArrowheads="1"/>
          </p:cNvSpPr>
          <p:nvPr/>
        </p:nvSpPr>
        <p:spPr bwMode="auto">
          <a:xfrm>
            <a:off x="5091113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8" name="Text Box 1678"/>
          <p:cNvSpPr txBox="1">
            <a:spLocks noChangeArrowheads="1"/>
          </p:cNvSpPr>
          <p:nvPr/>
        </p:nvSpPr>
        <p:spPr bwMode="auto">
          <a:xfrm>
            <a:off x="5522913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6" name="Text Box 1679"/>
          <p:cNvSpPr txBox="1">
            <a:spLocks noChangeArrowheads="1"/>
          </p:cNvSpPr>
          <p:nvPr/>
        </p:nvSpPr>
        <p:spPr bwMode="auto">
          <a:xfrm>
            <a:off x="5919788" y="450269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2" name="Text Box 1680"/>
          <p:cNvSpPr txBox="1">
            <a:spLocks noChangeArrowheads="1"/>
          </p:cNvSpPr>
          <p:nvPr/>
        </p:nvSpPr>
        <p:spPr bwMode="auto">
          <a:xfrm>
            <a:off x="4298950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3" name="Text Box 1681"/>
          <p:cNvSpPr txBox="1">
            <a:spLocks noChangeArrowheads="1"/>
          </p:cNvSpPr>
          <p:nvPr/>
        </p:nvSpPr>
        <p:spPr bwMode="auto">
          <a:xfrm>
            <a:off x="469423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4" name="Text Box 1682"/>
          <p:cNvSpPr txBox="1">
            <a:spLocks noChangeArrowheads="1"/>
          </p:cNvSpPr>
          <p:nvPr/>
        </p:nvSpPr>
        <p:spPr bwMode="auto">
          <a:xfrm>
            <a:off x="5127625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5" name="Text Box 1683"/>
          <p:cNvSpPr txBox="1">
            <a:spLocks noChangeArrowheads="1"/>
          </p:cNvSpPr>
          <p:nvPr/>
        </p:nvSpPr>
        <p:spPr bwMode="auto">
          <a:xfrm>
            <a:off x="5559425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6" name="Text Box 1684"/>
          <p:cNvSpPr txBox="1">
            <a:spLocks noChangeArrowheads="1"/>
          </p:cNvSpPr>
          <p:nvPr/>
        </p:nvSpPr>
        <p:spPr bwMode="auto">
          <a:xfrm>
            <a:off x="5991225" y="3710532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7" name="Text Box 1685"/>
          <p:cNvSpPr txBox="1">
            <a:spLocks noChangeArrowheads="1"/>
          </p:cNvSpPr>
          <p:nvPr/>
        </p:nvSpPr>
        <p:spPr bwMode="auto">
          <a:xfrm>
            <a:off x="63515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8" name="Text Box 1686"/>
          <p:cNvSpPr txBox="1">
            <a:spLocks noChangeArrowheads="1"/>
          </p:cNvSpPr>
          <p:nvPr/>
        </p:nvSpPr>
        <p:spPr bwMode="auto">
          <a:xfrm>
            <a:off x="67833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9" name="Text Box 1687"/>
          <p:cNvSpPr txBox="1">
            <a:spLocks noChangeArrowheads="1"/>
          </p:cNvSpPr>
          <p:nvPr/>
        </p:nvSpPr>
        <p:spPr bwMode="auto">
          <a:xfrm>
            <a:off x="72151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0" name="Text Box 1688"/>
          <p:cNvSpPr txBox="1">
            <a:spLocks noChangeArrowheads="1"/>
          </p:cNvSpPr>
          <p:nvPr/>
        </p:nvSpPr>
        <p:spPr bwMode="auto">
          <a:xfrm>
            <a:off x="76469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1" name="Text Box 1689"/>
          <p:cNvSpPr txBox="1">
            <a:spLocks noChangeArrowheads="1"/>
          </p:cNvSpPr>
          <p:nvPr/>
        </p:nvSpPr>
        <p:spPr bwMode="auto">
          <a:xfrm>
            <a:off x="8078788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2" name="Text Box 1690"/>
          <p:cNvSpPr txBox="1">
            <a:spLocks noChangeArrowheads="1"/>
          </p:cNvSpPr>
          <p:nvPr/>
        </p:nvSpPr>
        <p:spPr bwMode="auto">
          <a:xfrm>
            <a:off x="8475663" y="371053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3" name="Text Box 172"/>
          <p:cNvSpPr txBox="1">
            <a:spLocks noChangeArrowheads="1"/>
          </p:cNvSpPr>
          <p:nvPr/>
        </p:nvSpPr>
        <p:spPr bwMode="auto">
          <a:xfrm>
            <a:off x="6156076" y="578551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4" name="Text Box 173"/>
          <p:cNvSpPr txBox="1">
            <a:spLocks noChangeArrowheads="1"/>
          </p:cNvSpPr>
          <p:nvPr/>
        </p:nvSpPr>
        <p:spPr bwMode="auto">
          <a:xfrm>
            <a:off x="6876801" y="578551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Text Box 174"/>
          <p:cNvSpPr txBox="1">
            <a:spLocks noChangeArrowheads="1"/>
          </p:cNvSpPr>
          <p:nvPr/>
        </p:nvSpPr>
        <p:spPr bwMode="auto">
          <a:xfrm>
            <a:off x="7561014" y="578551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 Box 176"/>
          <p:cNvSpPr txBox="1">
            <a:spLocks noChangeArrowheads="1"/>
          </p:cNvSpPr>
          <p:nvPr/>
        </p:nvSpPr>
        <p:spPr bwMode="auto">
          <a:xfrm>
            <a:off x="4788024" y="578040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7" name="Text Box 181"/>
          <p:cNvSpPr txBox="1">
            <a:spLocks noChangeArrowheads="1"/>
          </p:cNvSpPr>
          <p:nvPr/>
        </p:nvSpPr>
        <p:spPr bwMode="auto">
          <a:xfrm>
            <a:off x="8316664" y="577281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58" name="Text Box 182"/>
          <p:cNvSpPr txBox="1">
            <a:spLocks noChangeArrowheads="1"/>
          </p:cNvSpPr>
          <p:nvPr/>
        </p:nvSpPr>
        <p:spPr bwMode="auto">
          <a:xfrm>
            <a:off x="4788024" y="578040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 Box 183"/>
          <p:cNvSpPr txBox="1">
            <a:spLocks noChangeArrowheads="1"/>
          </p:cNvSpPr>
          <p:nvPr/>
        </p:nvSpPr>
        <p:spPr bwMode="auto">
          <a:xfrm>
            <a:off x="4788024" y="578040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Text Box 184"/>
          <p:cNvSpPr txBox="1">
            <a:spLocks noChangeArrowheads="1"/>
          </p:cNvSpPr>
          <p:nvPr/>
        </p:nvSpPr>
        <p:spPr bwMode="auto">
          <a:xfrm>
            <a:off x="4788024" y="5780409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31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86263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  <p:bldP spid="132" grpId="0" autoUpdateAnimBg="0"/>
      <p:bldP spid="134" grpId="0" autoUpdateAnimBg="0"/>
      <p:bldP spid="66" grpId="0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6" grpId="2"/>
      <p:bldP spid="156" grpId="3"/>
      <p:bldP spid="157" grpId="0"/>
      <p:bldP spid="157" grpId="1"/>
      <p:bldP spid="157" grpId="2"/>
      <p:bldP spid="157" grpId="3"/>
      <p:bldP spid="158" grpId="0"/>
      <p:bldP spid="158" grpId="1"/>
      <p:bldP spid="159" grpId="0"/>
      <p:bldP spid="159" grpId="1"/>
      <p:bldP spid="160" grpId="0"/>
      <p:bldP spid="16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32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071" y="1687694"/>
            <a:ext cx="8899425" cy="346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071" y="1687694"/>
            <a:ext cx="8899425" cy="346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1484784"/>
            <a:ext cx="9144000" cy="2123658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интерактивной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работе с ЭВМ от нее требуется соответствующая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производительность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Вводится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новая метрика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чтобы учесть данный аспект в планировании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33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707904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STCF и родственные политики не особенно хороши для минимизации времени отклика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3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STCF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640009"/>
            <a:ext cx="8424935" cy="53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640009"/>
            <a:ext cx="8424935" cy="53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640009"/>
            <a:ext cx="8424935" cy="53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640009"/>
            <a:ext cx="8424935" cy="53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512" y="640009"/>
            <a:ext cx="8424935" cy="534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2564904"/>
            <a:ext cx="9144000" cy="1015663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endParaRPr lang="ru-RU" dirty="0" smtClean="0"/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построить планировщик, оптимизирующий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время отклика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?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3" grpId="0" animBg="1"/>
      <p:bldP spid="1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0" y="692696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построить планировщик, оптимизирующий время отклика?</a:t>
            </a:r>
            <a:endParaRPr lang="ru-RU" sz="2400" b="1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84784"/>
            <a:ext cx="8862312" cy="2226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0" y="3933056"/>
            <a:ext cx="9144000" cy="1015663"/>
          </a:xfrm>
          <a:prstGeom prst="rect">
            <a:avLst/>
          </a:prstGeom>
          <a:solidFill>
            <a:srgbClr val="F9F3D7"/>
          </a:solidFill>
        </p:spPr>
        <p:txBody>
          <a:bodyPr wrap="square">
            <a:spAutoFit/>
          </a:bodyPr>
          <a:lstStyle/>
          <a:p>
            <a:endParaRPr lang="ru-RU" dirty="0" smtClean="0"/>
          </a:p>
          <a:p>
            <a:r>
              <a:rPr lang="ru-RU" dirty="0" smtClean="0"/>
              <a:t> 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 иногда называют </a:t>
            </a:r>
            <a:r>
              <a:rPr lang="ru-RU" sz="2400" i="1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планированием с квантованием времени</a:t>
            </a:r>
          </a:p>
          <a:p>
            <a:endParaRPr lang="ru-RU" i="1" u="sng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0" y="5085184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Длительность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временного кванта должна быть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кратна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u="sng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разрешающей способности таймера </a:t>
            </a:r>
          </a:p>
          <a:p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(если таймер генерирует прерывания раз в 10 миллисекунд, то квант может быть равен 10, 20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30, …</a:t>
            </a:r>
            <a:r>
              <a:rPr lang="ru-RU" sz="2400" dirty="0" smtClean="0">
                <a:solidFill>
                  <a:schemeClr val="accent1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ru-RU" sz="2400" dirty="0">
              <a:solidFill>
                <a:schemeClr val="accent1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4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2800" b="1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</a:t>
            </a:r>
            <a:endParaRPr lang="en-US" sz="2800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7" grpId="0" build="allAtOnce" animBg="1"/>
      <p:bldP spid="9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528" y="1628800"/>
            <a:ext cx="8496300" cy="439248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Oval 140"/>
          <p:cNvSpPr>
            <a:spLocks noChangeArrowheads="1"/>
          </p:cNvSpPr>
          <p:nvPr/>
        </p:nvSpPr>
        <p:spPr bwMode="auto">
          <a:xfrm>
            <a:off x="2555875" y="4198962"/>
            <a:ext cx="4105275" cy="1619250"/>
          </a:xfrm>
          <a:prstGeom prst="ellipse">
            <a:avLst/>
          </a:prstGeom>
          <a:solidFill>
            <a:schemeClr val="hlink">
              <a:alpha val="14999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rgbClr val="0070C0"/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RR (Round Robin)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38" name="Oval 88"/>
          <p:cNvSpPr>
            <a:spLocks noChangeArrowheads="1"/>
          </p:cNvSpPr>
          <p:nvPr/>
        </p:nvSpPr>
        <p:spPr bwMode="auto">
          <a:xfrm>
            <a:off x="3402013" y="2181250"/>
            <a:ext cx="2411412" cy="2413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AutoShape 84"/>
          <p:cNvSpPr>
            <a:spLocks noChangeArrowheads="1"/>
          </p:cNvSpPr>
          <p:nvPr/>
        </p:nvSpPr>
        <p:spPr bwMode="auto">
          <a:xfrm>
            <a:off x="3670300" y="1965350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1</a:t>
            </a:r>
          </a:p>
        </p:txBody>
      </p:sp>
      <p:sp>
        <p:nvSpPr>
          <p:cNvPr id="44" name="AutoShape 85"/>
          <p:cNvSpPr>
            <a:spLocks noChangeArrowheads="1"/>
          </p:cNvSpPr>
          <p:nvPr/>
        </p:nvSpPr>
        <p:spPr bwMode="auto">
          <a:xfrm>
            <a:off x="4930775" y="318931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2</a:t>
            </a:r>
          </a:p>
        </p:txBody>
      </p:sp>
      <p:sp>
        <p:nvSpPr>
          <p:cNvPr id="45" name="AutoShape 89"/>
          <p:cNvSpPr>
            <a:spLocks noChangeArrowheads="1"/>
          </p:cNvSpPr>
          <p:nvPr/>
        </p:nvSpPr>
        <p:spPr bwMode="auto">
          <a:xfrm>
            <a:off x="3636938" y="4341837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3</a:t>
            </a:r>
          </a:p>
        </p:txBody>
      </p:sp>
      <p:sp>
        <p:nvSpPr>
          <p:cNvPr id="46" name="AutoShape 90"/>
          <p:cNvSpPr>
            <a:spLocks noChangeArrowheads="1"/>
          </p:cNvSpPr>
          <p:nvPr/>
        </p:nvSpPr>
        <p:spPr bwMode="auto">
          <a:xfrm>
            <a:off x="2338388" y="318931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4</a:t>
            </a:r>
          </a:p>
        </p:txBody>
      </p:sp>
      <p:sp>
        <p:nvSpPr>
          <p:cNvPr id="51" name="AutoShape 103"/>
          <p:cNvSpPr>
            <a:spLocks noChangeArrowheads="1"/>
          </p:cNvSpPr>
          <p:nvPr/>
        </p:nvSpPr>
        <p:spPr bwMode="auto">
          <a:xfrm>
            <a:off x="4175125" y="2613050"/>
            <a:ext cx="865188" cy="252412"/>
          </a:xfrm>
          <a:prstGeom prst="curvedDownArrow">
            <a:avLst>
              <a:gd name="adj1" fmla="val 68554"/>
              <a:gd name="adj2" fmla="val 137107"/>
              <a:gd name="adj3" fmla="val 33333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 Box 104"/>
          <p:cNvSpPr txBox="1">
            <a:spLocks noChangeArrowheads="1"/>
          </p:cNvSpPr>
          <p:nvPr/>
        </p:nvSpPr>
        <p:spPr bwMode="auto">
          <a:xfrm>
            <a:off x="3852863" y="1628800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54" name="Text Box 105"/>
          <p:cNvSpPr txBox="1">
            <a:spLocks noChangeArrowheads="1"/>
          </p:cNvSpPr>
          <p:nvPr/>
        </p:nvSpPr>
        <p:spPr bwMode="auto">
          <a:xfrm>
            <a:off x="5797575" y="285276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56" name="Text Box 106"/>
          <p:cNvSpPr txBox="1">
            <a:spLocks noChangeArrowheads="1"/>
          </p:cNvSpPr>
          <p:nvPr/>
        </p:nvSpPr>
        <p:spPr bwMode="auto">
          <a:xfrm>
            <a:off x="2016894" y="285276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60" name="Text Box 107"/>
          <p:cNvSpPr txBox="1">
            <a:spLocks noChangeArrowheads="1"/>
          </p:cNvSpPr>
          <p:nvPr/>
        </p:nvSpPr>
        <p:spPr bwMode="auto">
          <a:xfrm>
            <a:off x="3852863" y="386104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62" name="AutoShape 108"/>
          <p:cNvSpPr>
            <a:spLocks noChangeArrowheads="1"/>
          </p:cNvSpPr>
          <p:nvPr/>
        </p:nvSpPr>
        <p:spPr bwMode="auto">
          <a:xfrm>
            <a:off x="3638476" y="5097487"/>
            <a:ext cx="1873250" cy="4318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Процессор</a:t>
            </a:r>
          </a:p>
        </p:txBody>
      </p:sp>
      <p:sp>
        <p:nvSpPr>
          <p:cNvPr id="63" name="AutoShape 109"/>
          <p:cNvSpPr>
            <a:spLocks noChangeArrowheads="1"/>
          </p:cNvSpPr>
          <p:nvPr/>
        </p:nvSpPr>
        <p:spPr bwMode="auto">
          <a:xfrm>
            <a:off x="3635896" y="4341837"/>
            <a:ext cx="1873250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3</a:t>
            </a:r>
          </a:p>
        </p:txBody>
      </p:sp>
      <p:sp>
        <p:nvSpPr>
          <p:cNvPr id="64" name="AutoShape 110"/>
          <p:cNvSpPr>
            <a:spLocks noChangeArrowheads="1"/>
          </p:cNvSpPr>
          <p:nvPr/>
        </p:nvSpPr>
        <p:spPr bwMode="auto">
          <a:xfrm>
            <a:off x="2735263" y="3838600"/>
            <a:ext cx="1873250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3</a:t>
            </a:r>
          </a:p>
        </p:txBody>
      </p:sp>
      <p:sp>
        <p:nvSpPr>
          <p:cNvPr id="65" name="AutoShape 111"/>
          <p:cNvSpPr>
            <a:spLocks noChangeArrowheads="1"/>
          </p:cNvSpPr>
          <p:nvPr/>
        </p:nvSpPr>
        <p:spPr bwMode="auto">
          <a:xfrm>
            <a:off x="2627784" y="264956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4</a:t>
            </a:r>
          </a:p>
        </p:txBody>
      </p:sp>
      <p:sp>
        <p:nvSpPr>
          <p:cNvPr id="66" name="Text Box 113"/>
          <p:cNvSpPr txBox="1">
            <a:spLocks noChangeArrowheads="1"/>
          </p:cNvSpPr>
          <p:nvPr/>
        </p:nvSpPr>
        <p:spPr bwMode="auto">
          <a:xfrm>
            <a:off x="2124596" y="350046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67" name="Text Box 114"/>
          <p:cNvSpPr txBox="1">
            <a:spLocks noChangeArrowheads="1"/>
          </p:cNvSpPr>
          <p:nvPr/>
        </p:nvSpPr>
        <p:spPr bwMode="auto">
          <a:xfrm>
            <a:off x="2341339" y="232571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68" name="Text Box 116"/>
          <p:cNvSpPr txBox="1">
            <a:spLocks noChangeArrowheads="1"/>
          </p:cNvSpPr>
          <p:nvPr/>
        </p:nvSpPr>
        <p:spPr bwMode="auto">
          <a:xfrm>
            <a:off x="5507385" y="2252687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69" name="Text Box 118"/>
          <p:cNvSpPr txBox="1">
            <a:spLocks noChangeArrowheads="1"/>
          </p:cNvSpPr>
          <p:nvPr/>
        </p:nvSpPr>
        <p:spPr bwMode="auto">
          <a:xfrm>
            <a:off x="5796136" y="3370287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0" name="AutoShape 119"/>
          <p:cNvSpPr>
            <a:spLocks noChangeArrowheads="1"/>
          </p:cNvSpPr>
          <p:nvPr/>
        </p:nvSpPr>
        <p:spPr bwMode="auto">
          <a:xfrm>
            <a:off x="4210868" y="3297262"/>
            <a:ext cx="865188" cy="252413"/>
          </a:xfrm>
          <a:prstGeom prst="curvedDownArrow">
            <a:avLst>
              <a:gd name="adj1" fmla="val 68553"/>
              <a:gd name="adj2" fmla="val 137107"/>
              <a:gd name="adj3" fmla="val 33333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Text Box 120"/>
          <p:cNvSpPr txBox="1">
            <a:spLocks noChangeArrowheads="1"/>
          </p:cNvSpPr>
          <p:nvPr/>
        </p:nvSpPr>
        <p:spPr bwMode="auto">
          <a:xfrm>
            <a:off x="2339752" y="2252687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5" name="AutoShape 121"/>
          <p:cNvSpPr>
            <a:spLocks noChangeArrowheads="1"/>
          </p:cNvSpPr>
          <p:nvPr/>
        </p:nvSpPr>
        <p:spPr bwMode="auto">
          <a:xfrm>
            <a:off x="2627784" y="2578125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4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AutoShape 122"/>
          <p:cNvSpPr>
            <a:spLocks noChangeArrowheads="1"/>
          </p:cNvSpPr>
          <p:nvPr/>
        </p:nvSpPr>
        <p:spPr bwMode="auto">
          <a:xfrm>
            <a:off x="4932139" y="264956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1</a:t>
            </a:r>
          </a:p>
        </p:txBody>
      </p:sp>
      <p:sp>
        <p:nvSpPr>
          <p:cNvPr id="77" name="Text Box 123"/>
          <p:cNvSpPr txBox="1">
            <a:spLocks noChangeArrowheads="1"/>
          </p:cNvSpPr>
          <p:nvPr/>
        </p:nvSpPr>
        <p:spPr bwMode="auto">
          <a:xfrm>
            <a:off x="5508972" y="232571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8" name="Text Box 125"/>
          <p:cNvSpPr txBox="1">
            <a:spLocks noChangeArrowheads="1"/>
          </p:cNvSpPr>
          <p:nvPr/>
        </p:nvSpPr>
        <p:spPr bwMode="auto">
          <a:xfrm>
            <a:off x="2053159" y="3370287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79" name="AutoShape 126"/>
          <p:cNvSpPr>
            <a:spLocks noChangeArrowheads="1"/>
          </p:cNvSpPr>
          <p:nvPr/>
        </p:nvSpPr>
        <p:spPr bwMode="auto">
          <a:xfrm>
            <a:off x="2735263" y="3694137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3</a:t>
            </a:r>
          </a:p>
        </p:txBody>
      </p:sp>
      <p:sp>
        <p:nvSpPr>
          <p:cNvPr id="83" name="AutoShape 131"/>
          <p:cNvSpPr>
            <a:spLocks noChangeArrowheads="1"/>
          </p:cNvSpPr>
          <p:nvPr/>
        </p:nvSpPr>
        <p:spPr bwMode="auto">
          <a:xfrm>
            <a:off x="3635896" y="1965350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4</a:t>
            </a:r>
          </a:p>
        </p:txBody>
      </p:sp>
      <p:sp>
        <p:nvSpPr>
          <p:cNvPr id="80" name="AutoShape 127"/>
          <p:cNvSpPr>
            <a:spLocks noChangeArrowheads="1"/>
          </p:cNvSpPr>
          <p:nvPr/>
        </p:nvSpPr>
        <p:spPr bwMode="auto">
          <a:xfrm>
            <a:off x="4716463" y="3838600"/>
            <a:ext cx="1873250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2</a:t>
            </a:r>
          </a:p>
        </p:txBody>
      </p:sp>
      <p:sp>
        <p:nvSpPr>
          <p:cNvPr id="81" name="Text Box 129"/>
          <p:cNvSpPr txBox="1">
            <a:spLocks noChangeArrowheads="1"/>
          </p:cNvSpPr>
          <p:nvPr/>
        </p:nvSpPr>
        <p:spPr bwMode="auto">
          <a:xfrm>
            <a:off x="5797724" y="351316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82" name="Text Box 130"/>
          <p:cNvSpPr txBox="1">
            <a:spLocks noChangeArrowheads="1"/>
          </p:cNvSpPr>
          <p:nvPr/>
        </p:nvSpPr>
        <p:spPr bwMode="auto">
          <a:xfrm>
            <a:off x="3851275" y="1628800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84" name="Text Box 132"/>
          <p:cNvSpPr txBox="1">
            <a:spLocks noChangeArrowheads="1"/>
          </p:cNvSpPr>
          <p:nvPr/>
        </p:nvSpPr>
        <p:spPr bwMode="auto">
          <a:xfrm>
            <a:off x="1979712" y="2852762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86" name="AutoShape 133"/>
          <p:cNvSpPr>
            <a:spLocks noChangeArrowheads="1"/>
          </p:cNvSpPr>
          <p:nvPr/>
        </p:nvSpPr>
        <p:spPr bwMode="auto">
          <a:xfrm>
            <a:off x="1979712" y="318931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3</a:t>
            </a:r>
          </a:p>
        </p:txBody>
      </p:sp>
      <p:sp>
        <p:nvSpPr>
          <p:cNvPr id="87" name="AutoShape 134"/>
          <p:cNvSpPr>
            <a:spLocks noChangeArrowheads="1"/>
          </p:cNvSpPr>
          <p:nvPr/>
        </p:nvSpPr>
        <p:spPr bwMode="auto">
          <a:xfrm>
            <a:off x="4139952" y="2613050"/>
            <a:ext cx="865187" cy="252412"/>
          </a:xfrm>
          <a:prstGeom prst="curvedDownArrow">
            <a:avLst>
              <a:gd name="adj1" fmla="val 68554"/>
              <a:gd name="adj2" fmla="val 137107"/>
              <a:gd name="adj3" fmla="val 33333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AutoShape 136"/>
          <p:cNvSpPr>
            <a:spLocks noChangeArrowheads="1"/>
          </p:cNvSpPr>
          <p:nvPr/>
        </p:nvSpPr>
        <p:spPr bwMode="auto">
          <a:xfrm>
            <a:off x="4932040" y="318931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1</a:t>
            </a:r>
          </a:p>
        </p:txBody>
      </p:sp>
      <p:sp>
        <p:nvSpPr>
          <p:cNvPr id="89" name="AutoShape 137"/>
          <p:cNvSpPr>
            <a:spLocks noChangeArrowheads="1"/>
          </p:cNvSpPr>
          <p:nvPr/>
        </p:nvSpPr>
        <p:spPr bwMode="auto">
          <a:xfrm>
            <a:off x="3635896" y="4341837"/>
            <a:ext cx="1873250" cy="431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Процесс 2</a:t>
            </a:r>
          </a:p>
        </p:txBody>
      </p:sp>
      <p:sp>
        <p:nvSpPr>
          <p:cNvPr id="90" name="Text Box 138"/>
          <p:cNvSpPr txBox="1">
            <a:spLocks noChangeArrowheads="1"/>
          </p:cNvSpPr>
          <p:nvPr/>
        </p:nvSpPr>
        <p:spPr bwMode="auto">
          <a:xfrm>
            <a:off x="3959225" y="3861048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92" name="AutoShape 141"/>
          <p:cNvSpPr>
            <a:spLocks noChangeArrowheads="1"/>
          </p:cNvSpPr>
          <p:nvPr/>
        </p:nvSpPr>
        <p:spPr bwMode="auto">
          <a:xfrm>
            <a:off x="4930552" y="2541612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chemeClr val="bg1">
                  <a:lumMod val="6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1</a:t>
            </a:r>
          </a:p>
        </p:txBody>
      </p:sp>
      <p:sp>
        <p:nvSpPr>
          <p:cNvPr id="93" name="AutoShape 142"/>
          <p:cNvSpPr>
            <a:spLocks noChangeArrowheads="1"/>
          </p:cNvSpPr>
          <p:nvPr/>
        </p:nvSpPr>
        <p:spPr bwMode="auto">
          <a:xfrm>
            <a:off x="4716463" y="3694137"/>
            <a:ext cx="1873250" cy="43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2000">
                <a:latin typeface="Arial" pitchFamily="34" charset="0"/>
                <a:cs typeface="Arial" pitchFamily="34" charset="0"/>
              </a:rPr>
              <a:t>Процесс </a:t>
            </a:r>
            <a:r>
              <a:rPr lang="en-US" sz="2000">
                <a:latin typeface="Arial" pitchFamily="34" charset="0"/>
                <a:cs typeface="Arial" pitchFamily="34" charset="0"/>
              </a:rPr>
              <a:t>2</a:t>
            </a:r>
            <a:endParaRPr lang="ru-RU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Text Box 143"/>
          <p:cNvSpPr txBox="1">
            <a:spLocks noChangeArrowheads="1"/>
          </p:cNvSpPr>
          <p:nvPr/>
        </p:nvSpPr>
        <p:spPr bwMode="auto">
          <a:xfrm>
            <a:off x="5869012" y="2889275"/>
            <a:ext cx="15113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ru-RU" sz="1600" i="1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47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35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51414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2" dur="250" autoRev="1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250" autoRev="1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250" autoRev="1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50" autoRev="1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7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29" dur="25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0" dur="25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25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50" autoRev="1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7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70" dur="250" autoRev="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1" dur="250" autoRev="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2" dur="250" autoRev="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250" autoRev="1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1" grpId="0" animBg="1"/>
      <p:bldP spid="38" grpId="0" animBg="1"/>
      <p:bldP spid="39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51" grpId="0" animBg="1"/>
      <p:bldP spid="51" grpId="1" animBg="1"/>
      <p:bldP spid="53" grpId="0"/>
      <p:bldP spid="54" grpId="0"/>
      <p:bldP spid="54" grpId="1"/>
      <p:bldP spid="56" grpId="0"/>
      <p:bldP spid="60" grpId="0"/>
      <p:bldP spid="60" grpId="1"/>
      <p:bldP spid="62" grpId="0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4" grpId="3" animBg="1"/>
      <p:bldP spid="65" grpId="0" animBg="1"/>
      <p:bldP spid="65" grpId="1" animBg="1"/>
      <p:bldP spid="65" grpId="2" animBg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 animBg="1"/>
      <p:bldP spid="70" grpId="1" animBg="1"/>
      <p:bldP spid="71" grpId="0"/>
      <p:bldP spid="75" grpId="0" animBg="1"/>
      <p:bldP spid="75" grpId="1" animBg="1"/>
      <p:bldP spid="76" grpId="0" animBg="1"/>
      <p:bldP spid="77" grpId="0"/>
      <p:bldP spid="78" grpId="0"/>
      <p:bldP spid="79" grpId="0" animBg="1"/>
      <p:bldP spid="79" grpId="1" animBg="1"/>
      <p:bldP spid="83" grpId="0" animBg="1"/>
      <p:bldP spid="80" grpId="0" animBg="1"/>
      <p:bldP spid="80" grpId="1" animBg="1"/>
      <p:bldP spid="80" grpId="2" animBg="1"/>
      <p:bldP spid="81" grpId="0"/>
      <p:bldP spid="81" grpId="1"/>
      <p:bldP spid="82" grpId="0"/>
      <p:bldP spid="84" grpId="0"/>
      <p:bldP spid="86" grpId="0" animBg="1"/>
      <p:bldP spid="87" grpId="0" animBg="1"/>
      <p:bldP spid="89" grpId="0" animBg="1"/>
      <p:bldP spid="89" grpId="1" animBg="1"/>
      <p:bldP spid="90" grpId="0"/>
      <p:bldP spid="90" grpId="1"/>
      <p:bldP spid="90" grpId="2"/>
      <p:bldP spid="92" grpId="0" animBg="1"/>
      <p:bldP spid="9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RR (Round Robin)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395536" y="2204864"/>
            <a:ext cx="8424614" cy="1296144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527174" y="2276872"/>
            <a:ext cx="784887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процесс освобождает процессор до 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начала нового </a:t>
            </a: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кванта;</a:t>
            </a:r>
          </a:p>
          <a:p>
            <a:pPr marL="342900" indent="-342900" defTabSz="4572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на исполнение выбираем новый процесс из начала очереди </a:t>
            </a:r>
            <a:r>
              <a:rPr lang="ru-RU" sz="2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готовых и выделяем ему новый квант времени.</a:t>
            </a:r>
            <a:endParaRPr lang="ru-RU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395536" y="4283804"/>
            <a:ext cx="8424614" cy="166547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527174" y="4355812"/>
            <a:ext cx="784887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по окончании кванта процесс помещается в конец очереди готовых к исполнению процессов;</a:t>
            </a:r>
          </a:p>
          <a:p>
            <a:pPr marL="342900" indent="-342900" defTabSz="45720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на исполнение выбираем новый процесс из начала очереди готовых.</a:t>
            </a:r>
            <a:endParaRPr lang="ru-RU" sz="2000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628800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Остаток времени CPU </a:t>
            </a:r>
            <a:r>
              <a:rPr lang="ru-RU" sz="24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burst</a:t>
            </a:r>
            <a:r>
              <a:rPr lang="ru-RU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&lt;= кванта времени: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3717032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Остаток времени CPU </a:t>
            </a:r>
            <a:r>
              <a:rPr lang="ru-RU" sz="240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burst</a:t>
            </a:r>
            <a:r>
              <a:rPr lang="ru-RU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&gt;</a:t>
            </a:r>
            <a:r>
              <a:rPr lang="ru-RU" sz="24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кванта времени:</a:t>
            </a:r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36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49018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RR (Round Robin)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251520" y="3001774"/>
            <a:ext cx="8640960" cy="316353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Group 280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92493219"/>
              </p:ext>
            </p:extLst>
          </p:nvPr>
        </p:nvGraphicFramePr>
        <p:xfrm>
          <a:off x="395536" y="3429000"/>
          <a:ext cx="8410575" cy="1770064"/>
        </p:xfrm>
        <a:graphic>
          <a:graphicData uri="http://schemas.openxmlformats.org/drawingml/2006/table">
            <a:tbl>
              <a:tblPr/>
              <a:tblGrid>
                <a:gridCol w="1119187"/>
                <a:gridCol w="406400"/>
                <a:gridCol w="404813"/>
                <a:gridCol w="404812"/>
                <a:gridCol w="404813"/>
                <a:gridCol w="406400"/>
                <a:gridCol w="403225"/>
                <a:gridCol w="406400"/>
                <a:gridCol w="404812"/>
                <a:gridCol w="404813"/>
                <a:gridCol w="404812"/>
                <a:gridCol w="403225"/>
                <a:gridCol w="406400"/>
                <a:gridCol w="404813"/>
                <a:gridCol w="404812"/>
                <a:gridCol w="404813"/>
                <a:gridCol w="406400"/>
                <a:gridCol w="403225"/>
                <a:gridCol w="406400"/>
              </a:tblGrid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2805"/>
          <p:cNvSpPr txBox="1">
            <a:spLocks noChangeArrowheads="1"/>
          </p:cNvSpPr>
          <p:nvPr/>
        </p:nvSpPr>
        <p:spPr bwMode="auto">
          <a:xfrm>
            <a:off x="2289423" y="2996952"/>
            <a:ext cx="4716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Величина кванта времени – 4 </a:t>
            </a:r>
          </a:p>
        </p:txBody>
      </p:sp>
      <p:sp>
        <p:nvSpPr>
          <p:cNvPr id="13" name="Text Box 2806"/>
          <p:cNvSpPr txBox="1">
            <a:spLocks noChangeArrowheads="1"/>
          </p:cNvSpPr>
          <p:nvPr/>
        </p:nvSpPr>
        <p:spPr bwMode="auto">
          <a:xfrm>
            <a:off x="15686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" name="Text Box 2807"/>
          <p:cNvSpPr txBox="1">
            <a:spLocks noChangeArrowheads="1"/>
          </p:cNvSpPr>
          <p:nvPr/>
        </p:nvSpPr>
        <p:spPr bwMode="auto">
          <a:xfrm>
            <a:off x="20004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" name="Text Box 2808"/>
          <p:cNvSpPr txBox="1">
            <a:spLocks noChangeArrowheads="1"/>
          </p:cNvSpPr>
          <p:nvPr/>
        </p:nvSpPr>
        <p:spPr bwMode="auto">
          <a:xfrm>
            <a:off x="239737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6" name="Text Box 2809"/>
          <p:cNvSpPr txBox="1">
            <a:spLocks noChangeArrowheads="1"/>
          </p:cNvSpPr>
          <p:nvPr/>
        </p:nvSpPr>
        <p:spPr bwMode="auto">
          <a:xfrm>
            <a:off x="27926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7" name="Text Box 2810"/>
          <p:cNvSpPr txBox="1">
            <a:spLocks noChangeArrowheads="1"/>
          </p:cNvSpPr>
          <p:nvPr/>
        </p:nvSpPr>
        <p:spPr bwMode="auto">
          <a:xfrm>
            <a:off x="15686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8" name="Text Box 2811"/>
          <p:cNvSpPr txBox="1">
            <a:spLocks noChangeArrowheads="1"/>
          </p:cNvSpPr>
          <p:nvPr/>
        </p:nvSpPr>
        <p:spPr bwMode="auto">
          <a:xfrm>
            <a:off x="20004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9" name="Text Box 2812"/>
          <p:cNvSpPr txBox="1">
            <a:spLocks noChangeArrowheads="1"/>
          </p:cNvSpPr>
          <p:nvPr/>
        </p:nvSpPr>
        <p:spPr bwMode="auto">
          <a:xfrm>
            <a:off x="2397373" y="43656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0" name="Text Box 2813"/>
          <p:cNvSpPr txBox="1">
            <a:spLocks noChangeArrowheads="1"/>
          </p:cNvSpPr>
          <p:nvPr/>
        </p:nvSpPr>
        <p:spPr bwMode="auto">
          <a:xfrm>
            <a:off x="2829173" y="43656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1" name="Text Box 2814"/>
          <p:cNvSpPr txBox="1">
            <a:spLocks noChangeArrowheads="1"/>
          </p:cNvSpPr>
          <p:nvPr/>
        </p:nvSpPr>
        <p:spPr bwMode="auto">
          <a:xfrm>
            <a:off x="1568698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2" name="Text Box 2815"/>
          <p:cNvSpPr txBox="1">
            <a:spLocks noChangeArrowheads="1"/>
          </p:cNvSpPr>
          <p:nvPr/>
        </p:nvSpPr>
        <p:spPr bwMode="auto">
          <a:xfrm>
            <a:off x="2000498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3" name="Text Box 2816"/>
          <p:cNvSpPr txBox="1">
            <a:spLocks noChangeArrowheads="1"/>
          </p:cNvSpPr>
          <p:nvPr/>
        </p:nvSpPr>
        <p:spPr bwMode="auto">
          <a:xfrm>
            <a:off x="2397373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4" name="Text Box 2817"/>
          <p:cNvSpPr txBox="1">
            <a:spLocks noChangeArrowheads="1"/>
          </p:cNvSpPr>
          <p:nvPr/>
        </p:nvSpPr>
        <p:spPr bwMode="auto">
          <a:xfrm>
            <a:off x="2829173" y="47974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5" name="Line 2840"/>
          <p:cNvSpPr>
            <a:spLocks noChangeShapeType="1"/>
          </p:cNvSpPr>
          <p:nvPr/>
        </p:nvSpPr>
        <p:spPr bwMode="auto">
          <a:xfrm>
            <a:off x="6445448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2842"/>
          <p:cNvSpPr>
            <a:spLocks noChangeShapeType="1"/>
          </p:cNvSpPr>
          <p:nvPr/>
        </p:nvSpPr>
        <p:spPr bwMode="auto">
          <a:xfrm>
            <a:off x="6445448" y="60212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2844"/>
          <p:cNvSpPr>
            <a:spLocks noChangeShapeType="1"/>
          </p:cNvSpPr>
          <p:nvPr/>
        </p:nvSpPr>
        <p:spPr bwMode="auto">
          <a:xfrm>
            <a:off x="6445448" y="55894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2845"/>
          <p:cNvSpPr>
            <a:spLocks noChangeShapeType="1"/>
          </p:cNvSpPr>
          <p:nvPr/>
        </p:nvSpPr>
        <p:spPr bwMode="auto">
          <a:xfrm>
            <a:off x="8604448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2846"/>
          <p:cNvSpPr>
            <a:spLocks noChangeShapeType="1"/>
          </p:cNvSpPr>
          <p:nvPr/>
        </p:nvSpPr>
        <p:spPr bwMode="auto">
          <a:xfrm>
            <a:off x="7164586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2847"/>
          <p:cNvSpPr>
            <a:spLocks noChangeShapeType="1"/>
          </p:cNvSpPr>
          <p:nvPr/>
        </p:nvSpPr>
        <p:spPr bwMode="auto">
          <a:xfrm>
            <a:off x="7885311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 Box 2848"/>
          <p:cNvSpPr txBox="1">
            <a:spLocks noChangeArrowheads="1"/>
          </p:cNvSpPr>
          <p:nvPr/>
        </p:nvSpPr>
        <p:spPr bwMode="auto">
          <a:xfrm>
            <a:off x="6624836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 Box 2849"/>
          <p:cNvSpPr txBox="1">
            <a:spLocks noChangeArrowheads="1"/>
          </p:cNvSpPr>
          <p:nvPr/>
        </p:nvSpPr>
        <p:spPr bwMode="auto">
          <a:xfrm>
            <a:off x="7345561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 Box 2850"/>
          <p:cNvSpPr txBox="1">
            <a:spLocks noChangeArrowheads="1"/>
          </p:cNvSpPr>
          <p:nvPr/>
        </p:nvSpPr>
        <p:spPr bwMode="auto">
          <a:xfrm>
            <a:off x="8029773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 Box 2851"/>
          <p:cNvSpPr txBox="1">
            <a:spLocks noChangeArrowheads="1"/>
          </p:cNvSpPr>
          <p:nvPr/>
        </p:nvSpPr>
        <p:spPr bwMode="auto">
          <a:xfrm>
            <a:off x="6588323" y="5229200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Очередь готовых</a:t>
            </a:r>
          </a:p>
        </p:txBody>
      </p:sp>
      <p:sp>
        <p:nvSpPr>
          <p:cNvPr id="35" name="Text Box 2852"/>
          <p:cNvSpPr txBox="1">
            <a:spLocks noChangeArrowheads="1"/>
          </p:cNvSpPr>
          <p:nvPr/>
        </p:nvSpPr>
        <p:spPr bwMode="auto">
          <a:xfrm>
            <a:off x="4319786" y="5660925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 Box 2853"/>
          <p:cNvSpPr txBox="1">
            <a:spLocks noChangeArrowheads="1"/>
          </p:cNvSpPr>
          <p:nvPr/>
        </p:nvSpPr>
        <p:spPr bwMode="auto">
          <a:xfrm>
            <a:off x="3889573" y="5246475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Исполнение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 Box 2854"/>
          <p:cNvSpPr txBox="1">
            <a:spLocks noChangeArrowheads="1"/>
          </p:cNvSpPr>
          <p:nvPr/>
        </p:nvSpPr>
        <p:spPr bwMode="auto">
          <a:xfrm>
            <a:off x="6624836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 Box 2855"/>
          <p:cNvSpPr txBox="1">
            <a:spLocks noChangeArrowheads="1"/>
          </p:cNvSpPr>
          <p:nvPr/>
        </p:nvSpPr>
        <p:spPr bwMode="auto">
          <a:xfrm>
            <a:off x="7345561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 Box 2856"/>
          <p:cNvSpPr txBox="1">
            <a:spLocks noChangeArrowheads="1"/>
          </p:cNvSpPr>
          <p:nvPr/>
        </p:nvSpPr>
        <p:spPr bwMode="auto">
          <a:xfrm>
            <a:off x="8029773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 Box 2857"/>
          <p:cNvSpPr txBox="1">
            <a:spLocks noChangeArrowheads="1"/>
          </p:cNvSpPr>
          <p:nvPr/>
        </p:nvSpPr>
        <p:spPr bwMode="auto">
          <a:xfrm>
            <a:off x="4319786" y="5660925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 Box 2858"/>
          <p:cNvSpPr txBox="1">
            <a:spLocks noChangeArrowheads="1"/>
          </p:cNvSpPr>
          <p:nvPr/>
        </p:nvSpPr>
        <p:spPr bwMode="auto">
          <a:xfrm>
            <a:off x="6624836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 Box 2859"/>
          <p:cNvSpPr txBox="1">
            <a:spLocks noChangeArrowheads="1"/>
          </p:cNvSpPr>
          <p:nvPr/>
        </p:nvSpPr>
        <p:spPr bwMode="auto">
          <a:xfrm>
            <a:off x="7345561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 Box 2860"/>
          <p:cNvSpPr txBox="1">
            <a:spLocks noChangeArrowheads="1"/>
          </p:cNvSpPr>
          <p:nvPr/>
        </p:nvSpPr>
        <p:spPr bwMode="auto">
          <a:xfrm>
            <a:off x="44134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4" name="Text Box 2861"/>
          <p:cNvSpPr txBox="1">
            <a:spLocks noChangeArrowheads="1"/>
          </p:cNvSpPr>
          <p:nvPr/>
        </p:nvSpPr>
        <p:spPr bwMode="auto">
          <a:xfrm>
            <a:off x="4016623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5" name="Text Box 2862"/>
          <p:cNvSpPr txBox="1">
            <a:spLocks noChangeArrowheads="1"/>
          </p:cNvSpPr>
          <p:nvPr/>
        </p:nvSpPr>
        <p:spPr bwMode="auto">
          <a:xfrm>
            <a:off x="3621336" y="436403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6" name="Text Box 2863"/>
          <p:cNvSpPr txBox="1">
            <a:spLocks noChangeArrowheads="1"/>
          </p:cNvSpPr>
          <p:nvPr/>
        </p:nvSpPr>
        <p:spPr bwMode="auto">
          <a:xfrm>
            <a:off x="3224461" y="436403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7" name="Text Box 2864"/>
          <p:cNvSpPr txBox="1">
            <a:spLocks noChangeArrowheads="1"/>
          </p:cNvSpPr>
          <p:nvPr/>
        </p:nvSpPr>
        <p:spPr bwMode="auto">
          <a:xfrm>
            <a:off x="32244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48" name="Text Box 2865"/>
          <p:cNvSpPr txBox="1">
            <a:spLocks noChangeArrowheads="1"/>
          </p:cNvSpPr>
          <p:nvPr/>
        </p:nvSpPr>
        <p:spPr bwMode="auto">
          <a:xfrm>
            <a:off x="362133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49" name="Text Box 2866"/>
          <p:cNvSpPr txBox="1">
            <a:spLocks noChangeArrowheads="1"/>
          </p:cNvSpPr>
          <p:nvPr/>
        </p:nvSpPr>
        <p:spPr bwMode="auto">
          <a:xfrm>
            <a:off x="401662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0" name="Text Box 2867"/>
          <p:cNvSpPr txBox="1">
            <a:spLocks noChangeArrowheads="1"/>
          </p:cNvSpPr>
          <p:nvPr/>
        </p:nvSpPr>
        <p:spPr bwMode="auto">
          <a:xfrm>
            <a:off x="44134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1" name="Text Box 2868"/>
          <p:cNvSpPr txBox="1">
            <a:spLocks noChangeArrowheads="1"/>
          </p:cNvSpPr>
          <p:nvPr/>
        </p:nvSpPr>
        <p:spPr bwMode="auto">
          <a:xfrm>
            <a:off x="3189536" y="479742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2" name="Text Box 2869"/>
          <p:cNvSpPr txBox="1">
            <a:spLocks noChangeArrowheads="1"/>
          </p:cNvSpPr>
          <p:nvPr/>
        </p:nvSpPr>
        <p:spPr bwMode="auto">
          <a:xfrm>
            <a:off x="3621336" y="4797425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3" name="Text Box 2870"/>
          <p:cNvSpPr txBox="1">
            <a:spLocks noChangeArrowheads="1"/>
          </p:cNvSpPr>
          <p:nvPr/>
        </p:nvSpPr>
        <p:spPr bwMode="auto">
          <a:xfrm>
            <a:off x="4016623" y="47974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4" name="Text Box 2871"/>
          <p:cNvSpPr txBox="1">
            <a:spLocks noChangeArrowheads="1"/>
          </p:cNvSpPr>
          <p:nvPr/>
        </p:nvSpPr>
        <p:spPr bwMode="auto">
          <a:xfrm>
            <a:off x="4448423" y="47974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5" name="Text Box 2872"/>
          <p:cNvSpPr txBox="1">
            <a:spLocks noChangeArrowheads="1"/>
          </p:cNvSpPr>
          <p:nvPr/>
        </p:nvSpPr>
        <p:spPr bwMode="auto">
          <a:xfrm>
            <a:off x="4321373" y="5648225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 Box 2873"/>
          <p:cNvSpPr txBox="1">
            <a:spLocks noChangeArrowheads="1"/>
          </p:cNvSpPr>
          <p:nvPr/>
        </p:nvSpPr>
        <p:spPr bwMode="auto">
          <a:xfrm>
            <a:off x="6624836" y="562600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 Box 2874"/>
          <p:cNvSpPr txBox="1">
            <a:spLocks noChangeArrowheads="1"/>
          </p:cNvSpPr>
          <p:nvPr/>
        </p:nvSpPr>
        <p:spPr bwMode="auto">
          <a:xfrm>
            <a:off x="4808786" y="479583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58" name="Text Box 2875"/>
          <p:cNvSpPr txBox="1">
            <a:spLocks noChangeArrowheads="1"/>
          </p:cNvSpPr>
          <p:nvPr/>
        </p:nvSpPr>
        <p:spPr bwMode="auto">
          <a:xfrm>
            <a:off x="48087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9" name="Text Box 2876"/>
          <p:cNvSpPr txBox="1">
            <a:spLocks noChangeArrowheads="1"/>
          </p:cNvSpPr>
          <p:nvPr/>
        </p:nvSpPr>
        <p:spPr bwMode="auto">
          <a:xfrm>
            <a:off x="4319786" y="5648225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Box 2878"/>
          <p:cNvSpPr txBox="1">
            <a:spLocks noChangeArrowheads="1"/>
          </p:cNvSpPr>
          <p:nvPr/>
        </p:nvSpPr>
        <p:spPr bwMode="auto">
          <a:xfrm>
            <a:off x="52405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1" name="Text Box 2879"/>
          <p:cNvSpPr txBox="1">
            <a:spLocks noChangeArrowheads="1"/>
          </p:cNvSpPr>
          <p:nvPr/>
        </p:nvSpPr>
        <p:spPr bwMode="auto">
          <a:xfrm>
            <a:off x="56374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2" name="Text Box 2880"/>
          <p:cNvSpPr txBox="1">
            <a:spLocks noChangeArrowheads="1"/>
          </p:cNvSpPr>
          <p:nvPr/>
        </p:nvSpPr>
        <p:spPr bwMode="auto">
          <a:xfrm>
            <a:off x="60692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3" name="Text Box 2881"/>
          <p:cNvSpPr txBox="1">
            <a:spLocks noChangeArrowheads="1"/>
          </p:cNvSpPr>
          <p:nvPr/>
        </p:nvSpPr>
        <p:spPr bwMode="auto">
          <a:xfrm>
            <a:off x="646454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4" name="Text Box 2882"/>
          <p:cNvSpPr txBox="1">
            <a:spLocks noChangeArrowheads="1"/>
          </p:cNvSpPr>
          <p:nvPr/>
        </p:nvSpPr>
        <p:spPr bwMode="auto">
          <a:xfrm>
            <a:off x="686142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5" name="Text Box 2883"/>
          <p:cNvSpPr txBox="1">
            <a:spLocks noChangeArrowheads="1"/>
          </p:cNvSpPr>
          <p:nvPr/>
        </p:nvSpPr>
        <p:spPr bwMode="auto">
          <a:xfrm>
            <a:off x="725671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6" name="Text Box 2884"/>
          <p:cNvSpPr txBox="1">
            <a:spLocks noChangeArrowheads="1"/>
          </p:cNvSpPr>
          <p:nvPr/>
        </p:nvSpPr>
        <p:spPr bwMode="auto">
          <a:xfrm>
            <a:off x="76535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7" name="Text Box 2885"/>
          <p:cNvSpPr txBox="1">
            <a:spLocks noChangeArrowheads="1"/>
          </p:cNvSpPr>
          <p:nvPr/>
        </p:nvSpPr>
        <p:spPr bwMode="auto">
          <a:xfrm>
            <a:off x="80853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8" name="Text Box 2886"/>
          <p:cNvSpPr txBox="1">
            <a:spLocks noChangeArrowheads="1"/>
          </p:cNvSpPr>
          <p:nvPr/>
        </p:nvSpPr>
        <p:spPr bwMode="auto">
          <a:xfrm>
            <a:off x="848067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251520" y="1628800"/>
            <a:ext cx="8640960" cy="12241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0" name="Group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791877979"/>
              </p:ext>
            </p:extLst>
          </p:nvPr>
        </p:nvGraphicFramePr>
        <p:xfrm>
          <a:off x="611188" y="1794520"/>
          <a:ext cx="7956550" cy="914400"/>
        </p:xfrm>
        <a:graphic>
          <a:graphicData uri="http://schemas.openxmlformats.org/drawingml/2006/table">
            <a:tbl>
              <a:tblPr/>
              <a:tblGrid>
                <a:gridCol w="4816475"/>
                <a:gridCol w="1074737"/>
                <a:gridCol w="1104900"/>
                <a:gridCol w="96043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kumimoji="0" lang="ru-RU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33821621"/>
              </p:ext>
            </p:extLst>
          </p:nvPr>
        </p:nvGraphicFramePr>
        <p:xfrm>
          <a:off x="467544" y="5478486"/>
          <a:ext cx="1447800" cy="457200"/>
        </p:xfrm>
        <a:graphic>
          <a:graphicData uri="http://schemas.openxmlformats.org/presentationml/2006/ole">
            <p:oleObj spid="_x0000_s86018" name="Equation" r:id="rId4" imgW="1447560" imgH="457200" progId="Equation.DSMT4">
              <p:embed/>
            </p:oleObj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73426952"/>
              </p:ext>
            </p:extLst>
          </p:nvPr>
        </p:nvGraphicFramePr>
        <p:xfrm>
          <a:off x="2076450" y="5492080"/>
          <a:ext cx="1397000" cy="457200"/>
        </p:xfrm>
        <a:graphic>
          <a:graphicData uri="http://schemas.openxmlformats.org/presentationml/2006/ole">
            <p:oleObj spid="_x0000_s86019" name="Equation" r:id="rId5" imgW="1396800" imgH="457200" progId="Equation.DSMT4">
              <p:embed/>
            </p:oleObj>
          </a:graphicData>
        </a:graphic>
      </p:graphicFrame>
      <p:sp>
        <p:nvSpPr>
          <p:cNvPr id="71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37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70712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31" grpId="0"/>
      <p:bldP spid="31" grpId="1"/>
      <p:bldP spid="32" grpId="0"/>
      <p:bldP spid="32" grpId="1"/>
      <p:bldP spid="33" grpId="0"/>
      <p:bldP spid="33" grpId="1"/>
      <p:bldP spid="34" grpId="0"/>
      <p:bldP spid="35" grpId="0"/>
      <p:bldP spid="35" grpId="1"/>
      <p:bldP spid="36" grpId="0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5" grpId="1"/>
      <p:bldP spid="56" grpId="0"/>
      <p:bldP spid="56" grpId="1"/>
      <p:bldP spid="56" grpId="2"/>
      <p:bldP spid="57" grpId="0"/>
      <p:bldP spid="58" grpId="0"/>
      <p:bldP spid="59" grpId="0"/>
      <p:bldP spid="59" grpId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RR (Round Robin)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251520" y="3001774"/>
            <a:ext cx="8640960" cy="316353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Group 280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637680729"/>
              </p:ext>
            </p:extLst>
          </p:nvPr>
        </p:nvGraphicFramePr>
        <p:xfrm>
          <a:off x="395536" y="3429000"/>
          <a:ext cx="8410575" cy="1770064"/>
        </p:xfrm>
        <a:graphic>
          <a:graphicData uri="http://schemas.openxmlformats.org/drawingml/2006/table">
            <a:tbl>
              <a:tblPr/>
              <a:tblGrid>
                <a:gridCol w="1119187"/>
                <a:gridCol w="406400"/>
                <a:gridCol w="404813"/>
                <a:gridCol w="404812"/>
                <a:gridCol w="404813"/>
                <a:gridCol w="406400"/>
                <a:gridCol w="403225"/>
                <a:gridCol w="406400"/>
                <a:gridCol w="404812"/>
                <a:gridCol w="404813"/>
                <a:gridCol w="404812"/>
                <a:gridCol w="403225"/>
                <a:gridCol w="406400"/>
                <a:gridCol w="404813"/>
                <a:gridCol w="404812"/>
                <a:gridCol w="404813"/>
                <a:gridCol w="406400"/>
                <a:gridCol w="403225"/>
                <a:gridCol w="406400"/>
              </a:tblGrid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  <a:endParaRPr kumimoji="0" lang="ru-RU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18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kumimoji="0" lang="ru-RU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Text Box 2805"/>
          <p:cNvSpPr txBox="1">
            <a:spLocks noChangeArrowheads="1"/>
          </p:cNvSpPr>
          <p:nvPr/>
        </p:nvSpPr>
        <p:spPr bwMode="auto">
          <a:xfrm>
            <a:off x="2289423" y="2996952"/>
            <a:ext cx="4716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Величина кванта времени – </a:t>
            </a:r>
            <a:r>
              <a:rPr lang="ru-RU" sz="2000" dirty="0" smtClean="0">
                <a:latin typeface="Arial" pitchFamily="34" charset="0"/>
                <a:cs typeface="Arial" pitchFamily="34" charset="0"/>
              </a:rPr>
              <a:t>1 </a:t>
            </a:r>
            <a:endParaRPr lang="ru-RU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2806"/>
          <p:cNvSpPr txBox="1">
            <a:spLocks noChangeArrowheads="1"/>
          </p:cNvSpPr>
          <p:nvPr/>
        </p:nvSpPr>
        <p:spPr bwMode="auto">
          <a:xfrm>
            <a:off x="15686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" name="Text Box 2807"/>
          <p:cNvSpPr txBox="1">
            <a:spLocks noChangeArrowheads="1"/>
          </p:cNvSpPr>
          <p:nvPr/>
        </p:nvSpPr>
        <p:spPr bwMode="auto">
          <a:xfrm>
            <a:off x="20004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2808"/>
          <p:cNvSpPr txBox="1">
            <a:spLocks noChangeArrowheads="1"/>
          </p:cNvSpPr>
          <p:nvPr/>
        </p:nvSpPr>
        <p:spPr bwMode="auto">
          <a:xfrm>
            <a:off x="239737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2809"/>
          <p:cNvSpPr txBox="1">
            <a:spLocks noChangeArrowheads="1"/>
          </p:cNvSpPr>
          <p:nvPr/>
        </p:nvSpPr>
        <p:spPr bwMode="auto">
          <a:xfrm>
            <a:off x="27926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7" name="Text Box 2810"/>
          <p:cNvSpPr txBox="1">
            <a:spLocks noChangeArrowheads="1"/>
          </p:cNvSpPr>
          <p:nvPr/>
        </p:nvSpPr>
        <p:spPr bwMode="auto">
          <a:xfrm>
            <a:off x="15686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8" name="Text Box 2811"/>
          <p:cNvSpPr txBox="1">
            <a:spLocks noChangeArrowheads="1"/>
          </p:cNvSpPr>
          <p:nvPr/>
        </p:nvSpPr>
        <p:spPr bwMode="auto">
          <a:xfrm>
            <a:off x="20004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2812"/>
          <p:cNvSpPr txBox="1">
            <a:spLocks noChangeArrowheads="1"/>
          </p:cNvSpPr>
          <p:nvPr/>
        </p:nvSpPr>
        <p:spPr bwMode="auto">
          <a:xfrm>
            <a:off x="2397373" y="43656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0" name="Text Box 2813"/>
          <p:cNvSpPr txBox="1">
            <a:spLocks noChangeArrowheads="1"/>
          </p:cNvSpPr>
          <p:nvPr/>
        </p:nvSpPr>
        <p:spPr bwMode="auto">
          <a:xfrm>
            <a:off x="2829173" y="4365625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1" name="Text Box 2814"/>
          <p:cNvSpPr txBox="1">
            <a:spLocks noChangeArrowheads="1"/>
          </p:cNvSpPr>
          <p:nvPr/>
        </p:nvSpPr>
        <p:spPr bwMode="auto">
          <a:xfrm>
            <a:off x="1568698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2" name="Text Box 2815"/>
          <p:cNvSpPr txBox="1">
            <a:spLocks noChangeArrowheads="1"/>
          </p:cNvSpPr>
          <p:nvPr/>
        </p:nvSpPr>
        <p:spPr bwMode="auto">
          <a:xfrm>
            <a:off x="2000498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23" name="Text Box 2816"/>
          <p:cNvSpPr txBox="1">
            <a:spLocks noChangeArrowheads="1"/>
          </p:cNvSpPr>
          <p:nvPr/>
        </p:nvSpPr>
        <p:spPr bwMode="auto">
          <a:xfrm>
            <a:off x="2397373" y="4792379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2840"/>
          <p:cNvSpPr>
            <a:spLocks noChangeShapeType="1"/>
          </p:cNvSpPr>
          <p:nvPr/>
        </p:nvSpPr>
        <p:spPr bwMode="auto">
          <a:xfrm>
            <a:off x="6445448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2842"/>
          <p:cNvSpPr>
            <a:spLocks noChangeShapeType="1"/>
          </p:cNvSpPr>
          <p:nvPr/>
        </p:nvSpPr>
        <p:spPr bwMode="auto">
          <a:xfrm>
            <a:off x="6445448" y="60212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2845"/>
          <p:cNvSpPr>
            <a:spLocks noChangeShapeType="1"/>
          </p:cNvSpPr>
          <p:nvPr/>
        </p:nvSpPr>
        <p:spPr bwMode="auto">
          <a:xfrm>
            <a:off x="8604448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2846"/>
          <p:cNvSpPr>
            <a:spLocks noChangeShapeType="1"/>
          </p:cNvSpPr>
          <p:nvPr/>
        </p:nvSpPr>
        <p:spPr bwMode="auto">
          <a:xfrm>
            <a:off x="7164586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2847"/>
          <p:cNvSpPr>
            <a:spLocks noChangeShapeType="1"/>
          </p:cNvSpPr>
          <p:nvPr/>
        </p:nvSpPr>
        <p:spPr bwMode="auto">
          <a:xfrm>
            <a:off x="7885311" y="55894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 Box 2851"/>
          <p:cNvSpPr txBox="1">
            <a:spLocks noChangeArrowheads="1"/>
          </p:cNvSpPr>
          <p:nvPr/>
        </p:nvSpPr>
        <p:spPr bwMode="auto">
          <a:xfrm>
            <a:off x="6588323" y="5229200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Очередь готовых</a:t>
            </a:r>
          </a:p>
        </p:txBody>
      </p:sp>
      <p:sp>
        <p:nvSpPr>
          <p:cNvPr id="36" name="Text Box 2853"/>
          <p:cNvSpPr txBox="1">
            <a:spLocks noChangeArrowheads="1"/>
          </p:cNvSpPr>
          <p:nvPr/>
        </p:nvSpPr>
        <p:spPr bwMode="auto">
          <a:xfrm>
            <a:off x="3889573" y="5246475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 smtClean="0">
                <a:latin typeface="Arial" pitchFamily="34" charset="0"/>
                <a:cs typeface="Arial" pitchFamily="34" charset="0"/>
              </a:rPr>
              <a:t>Исполнение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Text Box 2860"/>
          <p:cNvSpPr txBox="1">
            <a:spLocks noChangeArrowheads="1"/>
          </p:cNvSpPr>
          <p:nvPr/>
        </p:nvSpPr>
        <p:spPr bwMode="auto">
          <a:xfrm>
            <a:off x="4413498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 Box 2861"/>
          <p:cNvSpPr txBox="1">
            <a:spLocks noChangeArrowheads="1"/>
          </p:cNvSpPr>
          <p:nvPr/>
        </p:nvSpPr>
        <p:spPr bwMode="auto">
          <a:xfrm>
            <a:off x="4016623" y="4364038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5" name="Text Box 2862"/>
          <p:cNvSpPr txBox="1">
            <a:spLocks noChangeArrowheads="1"/>
          </p:cNvSpPr>
          <p:nvPr/>
        </p:nvSpPr>
        <p:spPr bwMode="auto">
          <a:xfrm>
            <a:off x="3621336" y="436403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 Box 2863"/>
          <p:cNvSpPr txBox="1">
            <a:spLocks noChangeArrowheads="1"/>
          </p:cNvSpPr>
          <p:nvPr/>
        </p:nvSpPr>
        <p:spPr bwMode="auto">
          <a:xfrm>
            <a:off x="3224461" y="436403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47" name="Text Box 2864"/>
          <p:cNvSpPr txBox="1">
            <a:spLocks noChangeArrowheads="1"/>
          </p:cNvSpPr>
          <p:nvPr/>
        </p:nvSpPr>
        <p:spPr bwMode="auto">
          <a:xfrm>
            <a:off x="32244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48" name="Text Box 2865"/>
          <p:cNvSpPr txBox="1">
            <a:spLocks noChangeArrowheads="1"/>
          </p:cNvSpPr>
          <p:nvPr/>
        </p:nvSpPr>
        <p:spPr bwMode="auto">
          <a:xfrm>
            <a:off x="362133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 Box 2866"/>
          <p:cNvSpPr txBox="1">
            <a:spLocks noChangeArrowheads="1"/>
          </p:cNvSpPr>
          <p:nvPr/>
        </p:nvSpPr>
        <p:spPr bwMode="auto">
          <a:xfrm>
            <a:off x="401662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50" name="Text Box 2867"/>
          <p:cNvSpPr txBox="1">
            <a:spLocks noChangeArrowheads="1"/>
          </p:cNvSpPr>
          <p:nvPr/>
        </p:nvSpPr>
        <p:spPr bwMode="auto">
          <a:xfrm>
            <a:off x="441349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 Box 2875"/>
          <p:cNvSpPr txBox="1">
            <a:spLocks noChangeArrowheads="1"/>
          </p:cNvSpPr>
          <p:nvPr/>
        </p:nvSpPr>
        <p:spPr bwMode="auto">
          <a:xfrm>
            <a:off x="48087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60" name="Text Box 2878"/>
          <p:cNvSpPr txBox="1">
            <a:spLocks noChangeArrowheads="1"/>
          </p:cNvSpPr>
          <p:nvPr/>
        </p:nvSpPr>
        <p:spPr bwMode="auto">
          <a:xfrm>
            <a:off x="52405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1" name="Text Box 2879"/>
          <p:cNvSpPr txBox="1">
            <a:spLocks noChangeArrowheads="1"/>
          </p:cNvSpPr>
          <p:nvPr/>
        </p:nvSpPr>
        <p:spPr bwMode="auto">
          <a:xfrm>
            <a:off x="56374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2" name="Text Box 2880"/>
          <p:cNvSpPr txBox="1">
            <a:spLocks noChangeArrowheads="1"/>
          </p:cNvSpPr>
          <p:nvPr/>
        </p:nvSpPr>
        <p:spPr bwMode="auto">
          <a:xfrm>
            <a:off x="606926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3" name="Text Box 2881"/>
          <p:cNvSpPr txBox="1">
            <a:spLocks noChangeArrowheads="1"/>
          </p:cNvSpPr>
          <p:nvPr/>
        </p:nvSpPr>
        <p:spPr bwMode="auto">
          <a:xfrm>
            <a:off x="6464548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4" name="Text Box 2882"/>
          <p:cNvSpPr txBox="1">
            <a:spLocks noChangeArrowheads="1"/>
          </p:cNvSpPr>
          <p:nvPr/>
        </p:nvSpPr>
        <p:spPr bwMode="auto">
          <a:xfrm>
            <a:off x="686142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5" name="Text Box 2883"/>
          <p:cNvSpPr txBox="1">
            <a:spLocks noChangeArrowheads="1"/>
          </p:cNvSpPr>
          <p:nvPr/>
        </p:nvSpPr>
        <p:spPr bwMode="auto">
          <a:xfrm>
            <a:off x="7256711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6" name="Text Box 2884"/>
          <p:cNvSpPr txBox="1">
            <a:spLocks noChangeArrowheads="1"/>
          </p:cNvSpPr>
          <p:nvPr/>
        </p:nvSpPr>
        <p:spPr bwMode="auto">
          <a:xfrm>
            <a:off x="76535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7" name="Text Box 2885"/>
          <p:cNvSpPr txBox="1">
            <a:spLocks noChangeArrowheads="1"/>
          </p:cNvSpPr>
          <p:nvPr/>
        </p:nvSpPr>
        <p:spPr bwMode="auto">
          <a:xfrm>
            <a:off x="8085386" y="389731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8" name="Text Box 2886"/>
          <p:cNvSpPr txBox="1">
            <a:spLocks noChangeArrowheads="1"/>
          </p:cNvSpPr>
          <p:nvPr/>
        </p:nvSpPr>
        <p:spPr bwMode="auto">
          <a:xfrm>
            <a:off x="8480673" y="389731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251520" y="1628800"/>
            <a:ext cx="8640960" cy="12241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70" name="Group 1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84589549"/>
              </p:ext>
            </p:extLst>
          </p:nvPr>
        </p:nvGraphicFramePr>
        <p:xfrm>
          <a:off x="611188" y="1794520"/>
          <a:ext cx="7956550" cy="914400"/>
        </p:xfrm>
        <a:graphic>
          <a:graphicData uri="http://schemas.openxmlformats.org/drawingml/2006/table">
            <a:tbl>
              <a:tblPr/>
              <a:tblGrid>
                <a:gridCol w="4816475"/>
                <a:gridCol w="1074737"/>
                <a:gridCol w="1104900"/>
                <a:gridCol w="960438"/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  <a:endParaRPr kumimoji="0" lang="ru-RU" sz="24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2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kumimoji="0" lang="ru-RU" sz="2400" b="0" i="0" u="none" strike="noStrike" cap="none" normalizeH="0" baseline="-25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kumimoji="0" lang="ru-RU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77538884"/>
              </p:ext>
            </p:extLst>
          </p:nvPr>
        </p:nvGraphicFramePr>
        <p:xfrm>
          <a:off x="525463" y="5478463"/>
          <a:ext cx="1333500" cy="457200"/>
        </p:xfrm>
        <a:graphic>
          <a:graphicData uri="http://schemas.openxmlformats.org/presentationml/2006/ole">
            <p:oleObj spid="_x0000_s87042" name="Equation" r:id="rId4" imgW="1333440" imgH="457200" progId="Equation.DSMT4">
              <p:embed/>
            </p:oleObj>
          </a:graphicData>
        </a:graphic>
      </p:graphicFrame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675915"/>
              </p:ext>
            </p:extLst>
          </p:nvPr>
        </p:nvGraphicFramePr>
        <p:xfrm>
          <a:off x="2139950" y="5492750"/>
          <a:ext cx="1270000" cy="457200"/>
        </p:xfrm>
        <a:graphic>
          <a:graphicData uri="http://schemas.openxmlformats.org/presentationml/2006/ole">
            <p:oleObj spid="_x0000_s87043" name="Equation" r:id="rId5" imgW="1269720" imgH="457200" progId="Equation.DSMT4">
              <p:embed/>
            </p:oleObj>
          </a:graphicData>
        </a:graphic>
      </p:graphicFrame>
      <p:sp>
        <p:nvSpPr>
          <p:cNvPr id="71" name="Line 2844"/>
          <p:cNvSpPr>
            <a:spLocks noChangeShapeType="1"/>
          </p:cNvSpPr>
          <p:nvPr/>
        </p:nvSpPr>
        <p:spPr bwMode="auto">
          <a:xfrm>
            <a:off x="6445448" y="5589488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 Box 142"/>
          <p:cNvSpPr txBox="1">
            <a:spLocks noChangeArrowheads="1"/>
          </p:cNvSpPr>
          <p:nvPr/>
        </p:nvSpPr>
        <p:spPr bwMode="auto">
          <a:xfrm>
            <a:off x="6623695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 Box 143"/>
          <p:cNvSpPr txBox="1">
            <a:spLocks noChangeArrowheads="1"/>
          </p:cNvSpPr>
          <p:nvPr/>
        </p:nvSpPr>
        <p:spPr bwMode="auto">
          <a:xfrm>
            <a:off x="7344420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 Box 144"/>
          <p:cNvSpPr txBox="1">
            <a:spLocks noChangeArrowheads="1"/>
          </p:cNvSpPr>
          <p:nvPr/>
        </p:nvSpPr>
        <p:spPr bwMode="auto">
          <a:xfrm>
            <a:off x="8028632" y="56739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Text Box 146"/>
          <p:cNvSpPr txBox="1">
            <a:spLocks noChangeArrowheads="1"/>
          </p:cNvSpPr>
          <p:nvPr/>
        </p:nvSpPr>
        <p:spPr bwMode="auto">
          <a:xfrm>
            <a:off x="4318645" y="558924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Text Box 148"/>
          <p:cNvSpPr txBox="1">
            <a:spLocks noChangeArrowheads="1"/>
          </p:cNvSpPr>
          <p:nvPr/>
        </p:nvSpPr>
        <p:spPr bwMode="auto">
          <a:xfrm>
            <a:off x="6623695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49"/>
          <p:cNvSpPr txBox="1">
            <a:spLocks noChangeArrowheads="1"/>
          </p:cNvSpPr>
          <p:nvPr/>
        </p:nvSpPr>
        <p:spPr bwMode="auto">
          <a:xfrm>
            <a:off x="7344420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 Box 150"/>
          <p:cNvSpPr txBox="1">
            <a:spLocks noChangeArrowheads="1"/>
          </p:cNvSpPr>
          <p:nvPr/>
        </p:nvSpPr>
        <p:spPr bwMode="auto">
          <a:xfrm>
            <a:off x="8028632" y="56739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 Box 152"/>
          <p:cNvSpPr txBox="1">
            <a:spLocks noChangeArrowheads="1"/>
          </p:cNvSpPr>
          <p:nvPr/>
        </p:nvSpPr>
        <p:spPr bwMode="auto">
          <a:xfrm>
            <a:off x="6623695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153"/>
          <p:cNvSpPr txBox="1">
            <a:spLocks noChangeArrowheads="1"/>
          </p:cNvSpPr>
          <p:nvPr/>
        </p:nvSpPr>
        <p:spPr bwMode="auto">
          <a:xfrm>
            <a:off x="7344420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 Box 167"/>
          <p:cNvSpPr txBox="1">
            <a:spLocks noChangeArrowheads="1"/>
          </p:cNvSpPr>
          <p:nvPr/>
        </p:nvSpPr>
        <p:spPr bwMode="auto">
          <a:xfrm>
            <a:off x="6623695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 Box 182"/>
          <p:cNvSpPr txBox="1">
            <a:spLocks noChangeArrowheads="1"/>
          </p:cNvSpPr>
          <p:nvPr/>
        </p:nvSpPr>
        <p:spPr bwMode="auto">
          <a:xfrm>
            <a:off x="4320232" y="558924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86"/>
          <p:cNvSpPr txBox="1">
            <a:spLocks noChangeArrowheads="1"/>
          </p:cNvSpPr>
          <p:nvPr/>
        </p:nvSpPr>
        <p:spPr bwMode="auto">
          <a:xfrm>
            <a:off x="8028632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 Box 187"/>
          <p:cNvSpPr txBox="1">
            <a:spLocks noChangeArrowheads="1"/>
          </p:cNvSpPr>
          <p:nvPr/>
        </p:nvSpPr>
        <p:spPr bwMode="auto">
          <a:xfrm>
            <a:off x="4318645" y="558924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Text Box 188"/>
          <p:cNvSpPr txBox="1">
            <a:spLocks noChangeArrowheads="1"/>
          </p:cNvSpPr>
          <p:nvPr/>
        </p:nvSpPr>
        <p:spPr bwMode="auto">
          <a:xfrm>
            <a:off x="7344420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Text Box 192"/>
          <p:cNvSpPr txBox="1">
            <a:spLocks noChangeArrowheads="1"/>
          </p:cNvSpPr>
          <p:nvPr/>
        </p:nvSpPr>
        <p:spPr bwMode="auto">
          <a:xfrm>
            <a:off x="4318645" y="558924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xt Box 193"/>
          <p:cNvSpPr txBox="1">
            <a:spLocks noChangeArrowheads="1"/>
          </p:cNvSpPr>
          <p:nvPr/>
        </p:nvSpPr>
        <p:spPr bwMode="auto">
          <a:xfrm>
            <a:off x="6623695" y="566124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 Box 196"/>
          <p:cNvSpPr txBox="1">
            <a:spLocks noChangeArrowheads="1"/>
          </p:cNvSpPr>
          <p:nvPr/>
        </p:nvSpPr>
        <p:spPr bwMode="auto">
          <a:xfrm>
            <a:off x="4318645" y="5589240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solidFill>
                  <a:srgbClr val="060606"/>
                </a:solidFill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 dirty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 Box 2861"/>
          <p:cNvSpPr txBox="1">
            <a:spLocks noChangeArrowheads="1"/>
          </p:cNvSpPr>
          <p:nvPr/>
        </p:nvSpPr>
        <p:spPr bwMode="auto">
          <a:xfrm>
            <a:off x="4823643" y="4365104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9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38</a:t>
            </a:fld>
            <a:endParaRPr lang="de-DE" altLang="ru-RU" dirty="0">
              <a:solidFill>
                <a:prstClr val="black"/>
              </a:solidFill>
            </a:endParaRP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7788" y="5966723"/>
            <a:ext cx="3240360" cy="62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00551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87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4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34" grpId="0"/>
      <p:bldP spid="36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1" grpId="2"/>
      <p:bldP spid="81" grpId="3"/>
      <p:bldP spid="81" grpId="4"/>
      <p:bldP spid="81" grpId="5"/>
      <p:bldP spid="81" grpId="6"/>
      <p:bldP spid="81" grpId="7"/>
      <p:bldP spid="82" grpId="0"/>
      <p:bldP spid="82" grpId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6" grpId="2"/>
      <p:bldP spid="86" grpId="3"/>
      <p:bldP spid="86" grpId="4"/>
      <p:bldP spid="86" grpId="5"/>
      <p:bldP spid="86" grpId="6"/>
      <p:bldP spid="86" grpId="7"/>
      <p:bldP spid="87" grpId="0"/>
      <p:bldP spid="87" grpId="1"/>
      <p:bldP spid="87" grpId="2"/>
      <p:bldP spid="87" grpId="3"/>
      <p:bldP spid="87" grpId="4"/>
      <p:bldP spid="87" grpId="5"/>
      <p:bldP spid="88" grpId="0"/>
      <p:bldP spid="88" grpId="1"/>
      <p:bldP spid="88" grpId="2"/>
      <p:bldP spid="88" grpId="3"/>
      <p:bldP spid="88" grpId="4"/>
      <p:bldP spid="88" grpId="5"/>
      <p:bldP spid="10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39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139952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</a:t>
            </a: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Пример: сравнение </a:t>
            </a:r>
            <a:r>
              <a:rPr lang="en-US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 </a:t>
            </a:r>
            <a:r>
              <a:rPr lang="en-US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</a:t>
            </a:r>
            <a:endParaRPr lang="ru-RU" sz="2400" b="1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00188"/>
            <a:ext cx="8341388" cy="50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00188"/>
            <a:ext cx="8341388" cy="5097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Планирование процессов</a:t>
            </a:r>
            <a:endParaRPr kumimoji="0" lang="ru-RU" sz="3600" b="1" noProof="1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Уровни планирования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2276872"/>
            <a:ext cx="8496300" cy="273630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2492896"/>
            <a:ext cx="7992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Долгосрочное планирование – планирование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заданий</a:t>
            </a:r>
            <a:endParaRPr lang="ru-RU" sz="2400" i="1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Среднесрочное планирование –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swapping</a:t>
            </a:r>
            <a:endParaRPr lang="ru-RU" sz="24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Краткосрочное планирование – планирование использования процессора.</a:t>
            </a:r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4</a:t>
            </a:fld>
            <a:endParaRPr lang="de-DE" altLang="ru-RU" dirty="0">
              <a:solidFill>
                <a:prstClr val="black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 bwMode="auto">
          <a:xfrm>
            <a:off x="539552" y="3933056"/>
            <a:ext cx="7056784" cy="864096"/>
          </a:xfrm>
          <a:prstGeom prst="round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="" xmlns:p14="http://schemas.microsoft.com/office/powerpoint/2010/main" val="36181645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40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</a:t>
            </a: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Пример: сравнение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298" y="1481138"/>
            <a:ext cx="8440816" cy="511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298" y="1481138"/>
            <a:ext cx="8440816" cy="511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3808" y="5537552"/>
            <a:ext cx="2491446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0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0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208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41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</a:t>
            </a:r>
            <a:r>
              <a:rPr lang="ru-RU" sz="2800" dirty="0" smtClean="0">
                <a:solidFill>
                  <a:srgbClr val="C00000"/>
                </a:solidFill>
              </a:rPr>
              <a:t> </a:t>
            </a:r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926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Пример: сравнение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SJF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/>
        </p:nvGraphicFramePr>
        <p:xfrm>
          <a:off x="4189512" y="4329554"/>
          <a:ext cx="1093327" cy="258147"/>
        </p:xfrm>
        <a:graphic>
          <a:graphicData uri="http://schemas.openxmlformats.org/presentationml/2006/ole">
            <p:oleObj spid="_x0000_s88066" name="Формула" r:id="rId4" imgW="914400" imgH="215640" progId="Equation.3">
              <p:embed/>
            </p:oleObj>
          </a:graphicData>
        </a:graphic>
      </p:graphicFrame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5090" y="1314580"/>
            <a:ext cx="8583374" cy="544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5090" y="1314580"/>
            <a:ext cx="8583374" cy="5440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42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Циклический алгоритм планирования – выводы: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Величина временного кванта – важнейший параметр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Следует учитывать затраты на контекстное переключение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RR-планировщик с разумно выбранным временным квантом является хорошей политикой, если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время отклика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 – единственная метрика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RR является одной из худших политик, если в качестве метрики выбрано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оборотное время</a:t>
            </a:r>
          </a:p>
          <a:p>
            <a:endParaRPr lang="ru-RU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43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</a:rPr>
              <a:t>Ослабление предположений о характере процессов: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956" y="2011363"/>
            <a:ext cx="8850155" cy="31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90" y="1968500"/>
            <a:ext cx="8959220" cy="323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716" y="2003425"/>
            <a:ext cx="8892375" cy="315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785" y="2006600"/>
            <a:ext cx="8865986" cy="315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1995488"/>
            <a:ext cx="8854526" cy="3161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Процессы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выполняют операции </a:t>
            </a:r>
            <a:r>
              <a:rPr lang="en-US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I/O</a:t>
            </a:r>
            <a:endParaRPr lang="ru-RU" sz="2400" b="1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1560" y="1052735"/>
            <a:ext cx="7859408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Подход – каждое 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подзадание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A как независимое задание. 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13" y="1124744"/>
            <a:ext cx="75215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13" y="1124744"/>
            <a:ext cx="752157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01321" y="6093296"/>
            <a:ext cx="2067024" cy="555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3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46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42119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Политики планирования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</a:rPr>
              <a:t>Ослабление предположений о характере процессов:</a:t>
            </a:r>
          </a:p>
          <a:p>
            <a:endParaRPr lang="ru-RU" sz="2400" dirty="0" smtClean="0">
              <a:solidFill>
                <a:srgbClr val="40458C"/>
              </a:solidFill>
            </a:endParaRPr>
          </a:p>
          <a:p>
            <a:endParaRPr lang="ru-RU" sz="2400" dirty="0">
              <a:solidFill>
                <a:srgbClr val="40458C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956" y="2011363"/>
            <a:ext cx="8850155" cy="314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719" y="1973263"/>
            <a:ext cx="9050582" cy="32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4"/>
          <p:cNvSpPr/>
          <p:nvPr/>
        </p:nvSpPr>
        <p:spPr>
          <a:xfrm>
            <a:off x="1691680" y="3212976"/>
            <a:ext cx="5760640" cy="1584176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850" y="4943579"/>
            <a:ext cx="8496300" cy="1077709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Гарантированное планирование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323850" y="1628800"/>
            <a:ext cx="8496300" cy="136815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1700808"/>
            <a:ext cx="8784976" cy="116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системе разделения времени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пользователей: </a:t>
            </a:r>
          </a:p>
          <a:p>
            <a:pPr algn="ctr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время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нахождения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го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пользователя в системе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l-GR" sz="2400" i="1" dirty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суммарное процессорное время процессов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го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пользователя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123728" y="3316446"/>
            <a:ext cx="4572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defRPr/>
            </a:pPr>
            <a:r>
              <a:rPr lang="el-GR" sz="2400" i="1" dirty="0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‹‹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/N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l-GR" sz="2400" i="1" dirty="0" smtClean="0">
                <a:latin typeface="Times New Roman" pitchFamily="18" charset="0"/>
                <a:cs typeface="Times New Roman" pitchFamily="18" charset="0"/>
              </a:rPr>
              <a:t>τ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400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››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400" i="1" baseline="-25000" dirty="0"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/N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5068341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исполнение выбираются готовые процессы пользователя с наименьшим коэффициентом справедливости</a:t>
            </a:r>
            <a:endParaRPr kumimoji="1" lang="el-GR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835696" y="4191471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kumimoji="1" lang="el-GR" sz="2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τ</a:t>
            </a:r>
            <a:r>
              <a:rPr kumimoji="1" lang="en-US" sz="2400" i="1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sz="2400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N) / </a:t>
            </a:r>
            <a:r>
              <a:rPr kumimoji="1" lang="en-US" sz="2400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kumimoji="1" lang="en-US" sz="2400" i="1" baseline="-25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kumimoji="1" lang="en-US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kumimoji="1" lang="ru-RU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коэффициент справедливости</a:t>
            </a:r>
            <a:endParaRPr lang="ru-RU" dirty="0"/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3347864" y="3255044"/>
            <a:ext cx="4032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пользователь обделен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3347864" y="3615407"/>
            <a:ext cx="40322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пользователю благоволят</a:t>
            </a:r>
          </a:p>
        </p:txBody>
      </p:sp>
      <p:sp>
        <p:nvSpPr>
          <p:cNvPr id="13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47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1140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3850" y="2924944"/>
            <a:ext cx="8496300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rgbClr val="345AFA"/>
          </a:solidFill>
          <a:ln w="1270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Приоритетное планирование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323850" y="1772816"/>
            <a:ext cx="8496300" cy="93610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1844824"/>
            <a:ext cx="878497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Каждому процессу процессор выделяется в соответствии с приписанным к нему числовым значением - приоритетом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3049706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Параметры для назначения приоритета бывают:</a:t>
            </a:r>
          </a:p>
          <a:p>
            <a:pPr marL="342900" lvl="0" indent="-342900" defTabSz="457200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внешние</a:t>
            </a:r>
          </a:p>
          <a:p>
            <a:pPr marL="342900" lvl="0" indent="-342900" defTabSz="457200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внутренние</a:t>
            </a:r>
            <a:endParaRPr kumimoji="1" lang="el-GR" sz="2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hteck 39"/>
          <p:cNvSpPr>
            <a:spLocks noChangeArrowheads="1"/>
          </p:cNvSpPr>
          <p:nvPr/>
        </p:nvSpPr>
        <p:spPr bwMode="gray">
          <a:xfrm>
            <a:off x="323528" y="4581128"/>
            <a:ext cx="8496300" cy="14401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83246" y="4705890"/>
            <a:ext cx="784887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457200"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Политика изменения приоритета:</a:t>
            </a:r>
          </a:p>
          <a:p>
            <a:pPr marL="342900" lvl="0" indent="-342900" defTabSz="457200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статический приоритет</a:t>
            </a:r>
          </a:p>
          <a:p>
            <a:pPr marL="342900" lvl="0" indent="-342900" defTabSz="457200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ru-RU" sz="2200" dirty="0">
                <a:latin typeface="Arial" pitchFamily="34" charset="0"/>
                <a:cs typeface="Arial" pitchFamily="34" charset="0"/>
              </a:rPr>
              <a:t>динамический приоритет</a:t>
            </a:r>
            <a:endParaRPr kumimoji="1" lang="el-GR" sz="2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48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8915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107504" y="3284984"/>
            <a:ext cx="8928992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8" name="Group 16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62944322"/>
              </p:ext>
            </p:extLst>
          </p:nvPr>
        </p:nvGraphicFramePr>
        <p:xfrm>
          <a:off x="284163" y="3389547"/>
          <a:ext cx="8551863" cy="1983669"/>
        </p:xfrm>
        <a:graphic>
          <a:graphicData uri="http://schemas.openxmlformats.org/drawingml/2006/table">
            <a:tbl>
              <a:tblPr/>
              <a:tblGrid>
                <a:gridCol w="1119188"/>
                <a:gridCol w="401637"/>
                <a:gridCol w="401638"/>
                <a:gridCol w="401637"/>
                <a:gridCol w="401638"/>
                <a:gridCol w="401637"/>
                <a:gridCol w="400050"/>
                <a:gridCol w="401638"/>
                <a:gridCol w="404812"/>
                <a:gridCol w="401638"/>
                <a:gridCol w="423862"/>
                <a:gridCol w="423863"/>
                <a:gridCol w="423862"/>
                <a:gridCol w="423863"/>
                <a:gridCol w="425450"/>
                <a:gridCol w="423862"/>
                <a:gridCol w="423863"/>
                <a:gridCol w="423862"/>
                <a:gridCol w="423863"/>
              </a:tblGrid>
              <a:tr h="32819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81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58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3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rgbClr val="345AFA"/>
          </a:solidFill>
          <a:ln w="1270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27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Приоритетное </a:t>
            </a:r>
            <a:r>
              <a:rPr lang="ru-RU" sz="27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планирование </a:t>
            </a:r>
            <a:r>
              <a:rPr lang="ru-RU" sz="27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невытесняющее</a:t>
            </a:r>
            <a:endParaRPr lang="ru-RU" sz="27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107504" y="1556792"/>
            <a:ext cx="8928992" cy="15841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Line 1407"/>
          <p:cNvSpPr>
            <a:spLocks noChangeShapeType="1"/>
          </p:cNvSpPr>
          <p:nvPr/>
        </p:nvSpPr>
        <p:spPr bwMode="auto">
          <a:xfrm>
            <a:off x="5940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Line 1408"/>
          <p:cNvSpPr>
            <a:spLocks noChangeShapeType="1"/>
          </p:cNvSpPr>
          <p:nvPr/>
        </p:nvSpPr>
        <p:spPr bwMode="auto">
          <a:xfrm>
            <a:off x="5940747" y="61653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Line 1409"/>
          <p:cNvSpPr>
            <a:spLocks noChangeShapeType="1"/>
          </p:cNvSpPr>
          <p:nvPr/>
        </p:nvSpPr>
        <p:spPr bwMode="auto">
          <a:xfrm>
            <a:off x="5940747" y="57335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Line 1410"/>
          <p:cNvSpPr>
            <a:spLocks noChangeShapeType="1"/>
          </p:cNvSpPr>
          <p:nvPr/>
        </p:nvSpPr>
        <p:spPr bwMode="auto">
          <a:xfrm>
            <a:off x="8099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Line 1411"/>
          <p:cNvSpPr>
            <a:spLocks noChangeShapeType="1"/>
          </p:cNvSpPr>
          <p:nvPr/>
        </p:nvSpPr>
        <p:spPr bwMode="auto">
          <a:xfrm>
            <a:off x="6659885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Line 1412"/>
          <p:cNvSpPr>
            <a:spLocks noChangeShapeType="1"/>
          </p:cNvSpPr>
          <p:nvPr/>
        </p:nvSpPr>
        <p:spPr bwMode="auto">
          <a:xfrm>
            <a:off x="7380610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416"/>
          <p:cNvSpPr txBox="1">
            <a:spLocks noChangeArrowheads="1"/>
          </p:cNvSpPr>
          <p:nvPr/>
        </p:nvSpPr>
        <p:spPr bwMode="auto">
          <a:xfrm>
            <a:off x="6659885" y="5445224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134" name="Text Box 1418"/>
          <p:cNvSpPr txBox="1">
            <a:spLocks noChangeArrowheads="1"/>
          </p:cNvSpPr>
          <p:nvPr/>
        </p:nvSpPr>
        <p:spPr bwMode="auto">
          <a:xfrm>
            <a:off x="4392463" y="5445224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135" name="Line 1433"/>
          <p:cNvSpPr>
            <a:spLocks noChangeShapeType="1"/>
          </p:cNvSpPr>
          <p:nvPr/>
        </p:nvSpPr>
        <p:spPr bwMode="auto">
          <a:xfrm>
            <a:off x="8099747" y="57335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Line 1435"/>
          <p:cNvSpPr>
            <a:spLocks noChangeShapeType="1"/>
          </p:cNvSpPr>
          <p:nvPr/>
        </p:nvSpPr>
        <p:spPr bwMode="auto">
          <a:xfrm>
            <a:off x="8099747" y="61653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Line 1436"/>
          <p:cNvSpPr>
            <a:spLocks noChangeShapeType="1"/>
          </p:cNvSpPr>
          <p:nvPr/>
        </p:nvSpPr>
        <p:spPr bwMode="auto">
          <a:xfrm>
            <a:off x="8820472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78616185"/>
              </p:ext>
            </p:extLst>
          </p:nvPr>
        </p:nvGraphicFramePr>
        <p:xfrm>
          <a:off x="323850" y="5589588"/>
          <a:ext cx="1638300" cy="444500"/>
        </p:xfrm>
        <a:graphic>
          <a:graphicData uri="http://schemas.openxmlformats.org/presentationml/2006/ole">
            <p:oleObj spid="_x0000_s47106" name="Equation" r:id="rId4" imgW="1638000" imgH="444240" progId="Equation.DSMT4">
              <p:embed/>
            </p:oleObj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94149993"/>
              </p:ext>
            </p:extLst>
          </p:nvPr>
        </p:nvGraphicFramePr>
        <p:xfrm>
          <a:off x="2171700" y="5603875"/>
          <a:ext cx="1574800" cy="444500"/>
        </p:xfrm>
        <a:graphic>
          <a:graphicData uri="http://schemas.openxmlformats.org/presentationml/2006/ole">
            <p:oleObj spid="_x0000_s47107" name="Equation" r:id="rId5" imgW="1574640" imgH="444240" progId="Equation.DSMT4">
              <p:embed/>
            </p:oleObj>
          </a:graphicData>
        </a:graphic>
      </p:graphicFrame>
      <p:graphicFrame>
        <p:nvGraphicFramePr>
          <p:cNvPr id="64" name="Group 16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1413898723"/>
              </p:ext>
            </p:extLst>
          </p:nvPr>
        </p:nvGraphicFramePr>
        <p:xfrm>
          <a:off x="447675" y="1628800"/>
          <a:ext cx="8266113" cy="1463040"/>
        </p:xfrm>
        <a:graphic>
          <a:graphicData uri="http://schemas.openxmlformats.org/drawingml/2006/table">
            <a:tbl>
              <a:tblPr/>
              <a:tblGrid>
                <a:gridCol w="4432301"/>
                <a:gridCol w="998537"/>
                <a:gridCol w="1036638"/>
                <a:gridCol w="896937"/>
                <a:gridCol w="901700"/>
              </a:tblGrid>
              <a:tr h="2880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31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5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Момент появления в очереди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Приоритет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-20638" y="346840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mtClean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 Box 136"/>
          <p:cNvSpPr txBox="1">
            <a:spLocks noChangeArrowheads="1"/>
          </p:cNvSpPr>
          <p:nvPr/>
        </p:nvSpPr>
        <p:spPr bwMode="auto">
          <a:xfrm>
            <a:off x="1455738" y="497069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7" name="Text Box 139"/>
          <p:cNvSpPr txBox="1">
            <a:spLocks noChangeArrowheads="1"/>
          </p:cNvSpPr>
          <p:nvPr/>
        </p:nvSpPr>
        <p:spPr bwMode="auto">
          <a:xfrm>
            <a:off x="145573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0" name="Text Box 1659"/>
          <p:cNvSpPr txBox="1">
            <a:spLocks noChangeArrowheads="1"/>
          </p:cNvSpPr>
          <p:nvPr/>
        </p:nvSpPr>
        <p:spPr bwMode="auto">
          <a:xfrm>
            <a:off x="18510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1" name="Text Box 1660"/>
          <p:cNvSpPr txBox="1">
            <a:spLocks noChangeArrowheads="1"/>
          </p:cNvSpPr>
          <p:nvPr/>
        </p:nvSpPr>
        <p:spPr bwMode="auto">
          <a:xfrm>
            <a:off x="1851025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2" name="Text Box 1661"/>
          <p:cNvSpPr txBox="1">
            <a:spLocks noChangeArrowheads="1"/>
          </p:cNvSpPr>
          <p:nvPr/>
        </p:nvSpPr>
        <p:spPr bwMode="auto">
          <a:xfrm>
            <a:off x="2267744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 Box 1662"/>
          <p:cNvSpPr txBox="1">
            <a:spLocks noChangeArrowheads="1"/>
          </p:cNvSpPr>
          <p:nvPr/>
        </p:nvSpPr>
        <p:spPr bwMode="auto">
          <a:xfrm>
            <a:off x="2678113" y="418012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 Box 1663"/>
          <p:cNvSpPr txBox="1">
            <a:spLocks noChangeArrowheads="1"/>
          </p:cNvSpPr>
          <p:nvPr/>
        </p:nvSpPr>
        <p:spPr bwMode="auto">
          <a:xfrm>
            <a:off x="22828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5" name="Text Box 1664"/>
          <p:cNvSpPr txBox="1">
            <a:spLocks noChangeArrowheads="1"/>
          </p:cNvSpPr>
          <p:nvPr/>
        </p:nvSpPr>
        <p:spPr bwMode="auto">
          <a:xfrm>
            <a:off x="267811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6" name="Text Box 1665"/>
          <p:cNvSpPr txBox="1">
            <a:spLocks noChangeArrowheads="1"/>
          </p:cNvSpPr>
          <p:nvPr/>
        </p:nvSpPr>
        <p:spPr bwMode="auto">
          <a:xfrm>
            <a:off x="2247900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666"/>
          <p:cNvSpPr txBox="1">
            <a:spLocks noChangeArrowheads="1"/>
          </p:cNvSpPr>
          <p:nvPr/>
        </p:nvSpPr>
        <p:spPr bwMode="auto">
          <a:xfrm>
            <a:off x="2679700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 Box 1667"/>
          <p:cNvSpPr txBox="1">
            <a:spLocks noChangeArrowheads="1"/>
          </p:cNvSpPr>
          <p:nvPr/>
        </p:nvSpPr>
        <p:spPr bwMode="auto">
          <a:xfrm>
            <a:off x="3074988" y="497069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9" name="Text Box 1668"/>
          <p:cNvSpPr txBox="1">
            <a:spLocks noChangeArrowheads="1"/>
          </p:cNvSpPr>
          <p:nvPr/>
        </p:nvSpPr>
        <p:spPr bwMode="auto">
          <a:xfrm>
            <a:off x="3471863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0" name="Text Box 1669"/>
          <p:cNvSpPr txBox="1">
            <a:spLocks noChangeArrowheads="1"/>
          </p:cNvSpPr>
          <p:nvPr/>
        </p:nvSpPr>
        <p:spPr bwMode="auto">
          <a:xfrm>
            <a:off x="30749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1" name="Text Box 1670"/>
          <p:cNvSpPr txBox="1">
            <a:spLocks noChangeArrowheads="1"/>
          </p:cNvSpPr>
          <p:nvPr/>
        </p:nvSpPr>
        <p:spPr bwMode="auto">
          <a:xfrm>
            <a:off x="35067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2" name="Text Box 1672"/>
          <p:cNvSpPr txBox="1">
            <a:spLocks noChangeArrowheads="1"/>
          </p:cNvSpPr>
          <p:nvPr/>
        </p:nvSpPr>
        <p:spPr bwMode="auto">
          <a:xfrm>
            <a:off x="3095451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673"/>
          <p:cNvSpPr txBox="1">
            <a:spLocks noChangeArrowheads="1"/>
          </p:cNvSpPr>
          <p:nvPr/>
        </p:nvSpPr>
        <p:spPr bwMode="auto">
          <a:xfrm>
            <a:off x="390366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4" name="Text Box 1674"/>
          <p:cNvSpPr txBox="1">
            <a:spLocks noChangeArrowheads="1"/>
          </p:cNvSpPr>
          <p:nvPr/>
        </p:nvSpPr>
        <p:spPr bwMode="auto">
          <a:xfrm>
            <a:off x="390366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5" name="Text Box 1675"/>
          <p:cNvSpPr txBox="1">
            <a:spLocks noChangeArrowheads="1"/>
          </p:cNvSpPr>
          <p:nvPr/>
        </p:nvSpPr>
        <p:spPr bwMode="auto">
          <a:xfrm>
            <a:off x="4262438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6" name="Text Box 1676"/>
          <p:cNvSpPr txBox="1">
            <a:spLocks noChangeArrowheads="1"/>
          </p:cNvSpPr>
          <p:nvPr/>
        </p:nvSpPr>
        <p:spPr bwMode="auto">
          <a:xfrm>
            <a:off x="46593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7" name="Text Box 1677"/>
          <p:cNvSpPr txBox="1">
            <a:spLocks noChangeArrowheads="1"/>
          </p:cNvSpPr>
          <p:nvPr/>
        </p:nvSpPr>
        <p:spPr bwMode="auto">
          <a:xfrm>
            <a:off x="50911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8" name="Text Box 1678"/>
          <p:cNvSpPr txBox="1">
            <a:spLocks noChangeArrowheads="1"/>
          </p:cNvSpPr>
          <p:nvPr/>
        </p:nvSpPr>
        <p:spPr bwMode="auto">
          <a:xfrm>
            <a:off x="55229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6" name="Text Box 1679"/>
          <p:cNvSpPr txBox="1">
            <a:spLocks noChangeArrowheads="1"/>
          </p:cNvSpPr>
          <p:nvPr/>
        </p:nvSpPr>
        <p:spPr bwMode="auto">
          <a:xfrm>
            <a:off x="5919788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2" name="Text Box 1680"/>
          <p:cNvSpPr txBox="1">
            <a:spLocks noChangeArrowheads="1"/>
          </p:cNvSpPr>
          <p:nvPr/>
        </p:nvSpPr>
        <p:spPr bwMode="auto">
          <a:xfrm>
            <a:off x="4298950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3" name="Text Box 1681"/>
          <p:cNvSpPr txBox="1">
            <a:spLocks noChangeArrowheads="1"/>
          </p:cNvSpPr>
          <p:nvPr/>
        </p:nvSpPr>
        <p:spPr bwMode="auto">
          <a:xfrm>
            <a:off x="469423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4" name="Text Box 1682"/>
          <p:cNvSpPr txBox="1">
            <a:spLocks noChangeArrowheads="1"/>
          </p:cNvSpPr>
          <p:nvPr/>
        </p:nvSpPr>
        <p:spPr bwMode="auto">
          <a:xfrm>
            <a:off x="51276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5" name="Text Box 1683"/>
          <p:cNvSpPr txBox="1">
            <a:spLocks noChangeArrowheads="1"/>
          </p:cNvSpPr>
          <p:nvPr/>
        </p:nvSpPr>
        <p:spPr bwMode="auto">
          <a:xfrm>
            <a:off x="55594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6" name="Text Box 1684"/>
          <p:cNvSpPr txBox="1">
            <a:spLocks noChangeArrowheads="1"/>
          </p:cNvSpPr>
          <p:nvPr/>
        </p:nvSpPr>
        <p:spPr bwMode="auto">
          <a:xfrm>
            <a:off x="59912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7" name="Text Box 1685"/>
          <p:cNvSpPr txBox="1">
            <a:spLocks noChangeArrowheads="1"/>
          </p:cNvSpPr>
          <p:nvPr/>
        </p:nvSpPr>
        <p:spPr bwMode="auto">
          <a:xfrm>
            <a:off x="63515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8" name="Text Box 1686"/>
          <p:cNvSpPr txBox="1">
            <a:spLocks noChangeArrowheads="1"/>
          </p:cNvSpPr>
          <p:nvPr/>
        </p:nvSpPr>
        <p:spPr bwMode="auto">
          <a:xfrm>
            <a:off x="67833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9" name="Text Box 1687"/>
          <p:cNvSpPr txBox="1">
            <a:spLocks noChangeArrowheads="1"/>
          </p:cNvSpPr>
          <p:nvPr/>
        </p:nvSpPr>
        <p:spPr bwMode="auto">
          <a:xfrm>
            <a:off x="72151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0" name="Text Box 1688"/>
          <p:cNvSpPr txBox="1">
            <a:spLocks noChangeArrowheads="1"/>
          </p:cNvSpPr>
          <p:nvPr/>
        </p:nvSpPr>
        <p:spPr bwMode="auto">
          <a:xfrm>
            <a:off x="76469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1" name="Text Box 1689"/>
          <p:cNvSpPr txBox="1">
            <a:spLocks noChangeArrowheads="1"/>
          </p:cNvSpPr>
          <p:nvPr/>
        </p:nvSpPr>
        <p:spPr bwMode="auto">
          <a:xfrm>
            <a:off x="80787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2" name="Text Box 1690"/>
          <p:cNvSpPr txBox="1">
            <a:spLocks noChangeArrowheads="1"/>
          </p:cNvSpPr>
          <p:nvPr/>
        </p:nvSpPr>
        <p:spPr bwMode="auto">
          <a:xfrm>
            <a:off x="847566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9" name="Text Box 1668"/>
          <p:cNvSpPr txBox="1">
            <a:spLocks noChangeArrowheads="1"/>
          </p:cNvSpPr>
          <p:nvPr/>
        </p:nvSpPr>
        <p:spPr bwMode="auto">
          <a:xfrm>
            <a:off x="3887540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0" name="Text Box 40"/>
          <p:cNvSpPr txBox="1">
            <a:spLocks noChangeArrowheads="1"/>
          </p:cNvSpPr>
          <p:nvPr/>
        </p:nvSpPr>
        <p:spPr bwMode="auto">
          <a:xfrm>
            <a:off x="6084069" y="5759773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Text Box 41"/>
          <p:cNvSpPr txBox="1">
            <a:spLocks noChangeArrowheads="1"/>
          </p:cNvSpPr>
          <p:nvPr/>
        </p:nvSpPr>
        <p:spPr bwMode="auto">
          <a:xfrm>
            <a:off x="6804794" y="5759773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Text Box 42"/>
          <p:cNvSpPr txBox="1">
            <a:spLocks noChangeArrowheads="1"/>
          </p:cNvSpPr>
          <p:nvPr/>
        </p:nvSpPr>
        <p:spPr bwMode="auto">
          <a:xfrm>
            <a:off x="7489006" y="5759773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Text Box 44"/>
          <p:cNvSpPr txBox="1">
            <a:spLocks noChangeArrowheads="1"/>
          </p:cNvSpPr>
          <p:nvPr/>
        </p:nvSpPr>
        <p:spPr bwMode="auto">
          <a:xfrm>
            <a:off x="4860280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4" name="Text Box 49"/>
          <p:cNvSpPr txBox="1">
            <a:spLocks noChangeArrowheads="1"/>
          </p:cNvSpPr>
          <p:nvPr/>
        </p:nvSpPr>
        <p:spPr bwMode="auto">
          <a:xfrm>
            <a:off x="8244656" y="5747073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95" name="Text Box 50"/>
          <p:cNvSpPr txBox="1">
            <a:spLocks noChangeArrowheads="1"/>
          </p:cNvSpPr>
          <p:nvPr/>
        </p:nvSpPr>
        <p:spPr bwMode="auto">
          <a:xfrm>
            <a:off x="4860280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 Box 51"/>
          <p:cNvSpPr txBox="1">
            <a:spLocks noChangeArrowheads="1"/>
          </p:cNvSpPr>
          <p:nvPr/>
        </p:nvSpPr>
        <p:spPr bwMode="auto">
          <a:xfrm>
            <a:off x="4860280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 Box 52"/>
          <p:cNvSpPr txBox="1">
            <a:spLocks noChangeArrowheads="1"/>
          </p:cNvSpPr>
          <p:nvPr/>
        </p:nvSpPr>
        <p:spPr bwMode="auto">
          <a:xfrm>
            <a:off x="4860280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49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85694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  <p:bldP spid="132" grpId="0" autoUpdateAnimBg="0"/>
      <p:bldP spid="134" grpId="0" autoUpdateAnimBg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106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89" grpId="0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5868144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Переключение между процессами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92696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Если процесс занимает ЦП, значит, по определению, ОС</a:t>
            </a: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не выполняется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ОС может восстановить контроль над ЦП, чтобы переключить процессы?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263" y="2996952"/>
            <a:ext cx="9075737" cy="363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107504" y="3284984"/>
            <a:ext cx="8928992" cy="302433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8" name="Group 16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075699053"/>
              </p:ext>
            </p:extLst>
          </p:nvPr>
        </p:nvGraphicFramePr>
        <p:xfrm>
          <a:off x="284163" y="3389547"/>
          <a:ext cx="8551863" cy="1983669"/>
        </p:xfrm>
        <a:graphic>
          <a:graphicData uri="http://schemas.openxmlformats.org/drawingml/2006/table">
            <a:tbl>
              <a:tblPr/>
              <a:tblGrid>
                <a:gridCol w="1119188"/>
                <a:gridCol w="401637"/>
                <a:gridCol w="401638"/>
                <a:gridCol w="401637"/>
                <a:gridCol w="401638"/>
                <a:gridCol w="401637"/>
                <a:gridCol w="400050"/>
                <a:gridCol w="401638"/>
                <a:gridCol w="404812"/>
                <a:gridCol w="401638"/>
                <a:gridCol w="423862"/>
                <a:gridCol w="423863"/>
                <a:gridCol w="423862"/>
                <a:gridCol w="423863"/>
                <a:gridCol w="425450"/>
                <a:gridCol w="423862"/>
                <a:gridCol w="423863"/>
                <a:gridCol w="423862"/>
                <a:gridCol w="423863"/>
              </a:tblGrid>
              <a:tr h="32819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время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</a:p>
                  </a:txBody>
                  <a:tcPr marL="90000" marR="90000" marT="46814" marB="468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181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58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93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44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60606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546100"/>
          </a:xfrm>
          <a:prstGeom prst="rect">
            <a:avLst/>
          </a:prstGeom>
          <a:solidFill>
            <a:srgbClr val="345AFA"/>
          </a:solidFill>
          <a:ln w="12700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27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Приоритетное </a:t>
            </a:r>
            <a:r>
              <a:rPr lang="ru-RU" sz="27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планирование вытесняющее</a:t>
            </a:r>
            <a:endParaRPr lang="ru-RU" sz="27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hteck 39"/>
          <p:cNvSpPr>
            <a:spLocks noChangeArrowheads="1"/>
          </p:cNvSpPr>
          <p:nvPr/>
        </p:nvSpPr>
        <p:spPr bwMode="gray">
          <a:xfrm>
            <a:off x="107504" y="1556792"/>
            <a:ext cx="8928992" cy="1584176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Line 1407"/>
          <p:cNvSpPr>
            <a:spLocks noChangeShapeType="1"/>
          </p:cNvSpPr>
          <p:nvPr/>
        </p:nvSpPr>
        <p:spPr bwMode="auto">
          <a:xfrm>
            <a:off x="5940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Line 1408"/>
          <p:cNvSpPr>
            <a:spLocks noChangeShapeType="1"/>
          </p:cNvSpPr>
          <p:nvPr/>
        </p:nvSpPr>
        <p:spPr bwMode="auto">
          <a:xfrm>
            <a:off x="5940747" y="61653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Line 1409"/>
          <p:cNvSpPr>
            <a:spLocks noChangeShapeType="1"/>
          </p:cNvSpPr>
          <p:nvPr/>
        </p:nvSpPr>
        <p:spPr bwMode="auto">
          <a:xfrm>
            <a:off x="5940747" y="5733504"/>
            <a:ext cx="2159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Line 1410"/>
          <p:cNvSpPr>
            <a:spLocks noChangeShapeType="1"/>
          </p:cNvSpPr>
          <p:nvPr/>
        </p:nvSpPr>
        <p:spPr bwMode="auto">
          <a:xfrm>
            <a:off x="8099747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Line 1411"/>
          <p:cNvSpPr>
            <a:spLocks noChangeShapeType="1"/>
          </p:cNvSpPr>
          <p:nvPr/>
        </p:nvSpPr>
        <p:spPr bwMode="auto">
          <a:xfrm>
            <a:off x="6659885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Line 1412"/>
          <p:cNvSpPr>
            <a:spLocks noChangeShapeType="1"/>
          </p:cNvSpPr>
          <p:nvPr/>
        </p:nvSpPr>
        <p:spPr bwMode="auto">
          <a:xfrm>
            <a:off x="7380610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Text Box 1416"/>
          <p:cNvSpPr txBox="1">
            <a:spLocks noChangeArrowheads="1"/>
          </p:cNvSpPr>
          <p:nvPr/>
        </p:nvSpPr>
        <p:spPr bwMode="auto">
          <a:xfrm>
            <a:off x="6659885" y="5445224"/>
            <a:ext cx="190817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готовность</a:t>
            </a:r>
          </a:p>
        </p:txBody>
      </p:sp>
      <p:sp>
        <p:nvSpPr>
          <p:cNvPr id="134" name="Text Box 1418"/>
          <p:cNvSpPr txBox="1">
            <a:spLocks noChangeArrowheads="1"/>
          </p:cNvSpPr>
          <p:nvPr/>
        </p:nvSpPr>
        <p:spPr bwMode="auto">
          <a:xfrm>
            <a:off x="4392463" y="5445224"/>
            <a:ext cx="17637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1400" dirty="0">
                <a:latin typeface="Arial" pitchFamily="34" charset="0"/>
                <a:cs typeface="Arial" pitchFamily="34" charset="0"/>
              </a:rPr>
              <a:t>исполнение</a:t>
            </a:r>
          </a:p>
        </p:txBody>
      </p:sp>
      <p:sp>
        <p:nvSpPr>
          <p:cNvPr id="135" name="Line 1433"/>
          <p:cNvSpPr>
            <a:spLocks noChangeShapeType="1"/>
          </p:cNvSpPr>
          <p:nvPr/>
        </p:nvSpPr>
        <p:spPr bwMode="auto">
          <a:xfrm>
            <a:off x="8099747" y="57335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Line 1435"/>
          <p:cNvSpPr>
            <a:spLocks noChangeShapeType="1"/>
          </p:cNvSpPr>
          <p:nvPr/>
        </p:nvSpPr>
        <p:spPr bwMode="auto">
          <a:xfrm>
            <a:off x="8099747" y="6165304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Line 1436"/>
          <p:cNvSpPr>
            <a:spLocks noChangeShapeType="1"/>
          </p:cNvSpPr>
          <p:nvPr/>
        </p:nvSpPr>
        <p:spPr bwMode="auto">
          <a:xfrm>
            <a:off x="8820472" y="5733504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4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4" name="Объ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75998473"/>
              </p:ext>
            </p:extLst>
          </p:nvPr>
        </p:nvGraphicFramePr>
        <p:xfrm>
          <a:off x="285750" y="5589588"/>
          <a:ext cx="1714500" cy="444500"/>
        </p:xfrm>
        <a:graphic>
          <a:graphicData uri="http://schemas.openxmlformats.org/presentationml/2006/ole">
            <p:oleObj spid="_x0000_s48130" name="Equation" r:id="rId4" imgW="1714320" imgH="444240" progId="Equation.DSMT4">
              <p:embed/>
            </p:oleObj>
          </a:graphicData>
        </a:graphic>
      </p:graphicFrame>
      <p:graphicFrame>
        <p:nvGraphicFramePr>
          <p:cNvPr id="27" name="Объ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859058870"/>
              </p:ext>
            </p:extLst>
          </p:nvPr>
        </p:nvGraphicFramePr>
        <p:xfrm>
          <a:off x="2165350" y="5603875"/>
          <a:ext cx="1587500" cy="444500"/>
        </p:xfrm>
        <a:graphic>
          <a:graphicData uri="http://schemas.openxmlformats.org/presentationml/2006/ole">
            <p:oleObj spid="_x0000_s48131" name="Equation" r:id="rId5" imgW="1587240" imgH="444240" progId="Equation.DSMT4">
              <p:embed/>
            </p:oleObj>
          </a:graphicData>
        </a:graphic>
      </p:graphicFrame>
      <p:graphicFrame>
        <p:nvGraphicFramePr>
          <p:cNvPr id="64" name="Group 16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97802061"/>
              </p:ext>
            </p:extLst>
          </p:nvPr>
        </p:nvGraphicFramePr>
        <p:xfrm>
          <a:off x="447675" y="1628800"/>
          <a:ext cx="8266113" cy="1463040"/>
        </p:xfrm>
        <a:graphic>
          <a:graphicData uri="http://schemas.openxmlformats.org/drawingml/2006/table">
            <a:tbl>
              <a:tblPr/>
              <a:tblGrid>
                <a:gridCol w="4432301"/>
                <a:gridCol w="998537"/>
                <a:gridCol w="1036638"/>
                <a:gridCol w="896937"/>
                <a:gridCol w="901700"/>
              </a:tblGrid>
              <a:tr h="2880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Процессы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231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Продолжительность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CPU burst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659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Момент появления в очереди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Приоритет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5" name="Rectangle 24"/>
          <p:cNvSpPr>
            <a:spLocks noChangeArrowheads="1"/>
          </p:cNvSpPr>
          <p:nvPr/>
        </p:nvSpPr>
        <p:spPr bwMode="auto">
          <a:xfrm>
            <a:off x="-20638" y="346840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smtClean="0">
              <a:solidFill>
                <a:srgbClr val="06060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 Box 136"/>
          <p:cNvSpPr txBox="1">
            <a:spLocks noChangeArrowheads="1"/>
          </p:cNvSpPr>
          <p:nvPr/>
        </p:nvSpPr>
        <p:spPr bwMode="auto">
          <a:xfrm>
            <a:off x="1455738" y="497069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67" name="Text Box 139"/>
          <p:cNvSpPr txBox="1">
            <a:spLocks noChangeArrowheads="1"/>
          </p:cNvSpPr>
          <p:nvPr/>
        </p:nvSpPr>
        <p:spPr bwMode="auto">
          <a:xfrm>
            <a:off x="145573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0" name="Text Box 1659"/>
          <p:cNvSpPr txBox="1">
            <a:spLocks noChangeArrowheads="1"/>
          </p:cNvSpPr>
          <p:nvPr/>
        </p:nvSpPr>
        <p:spPr bwMode="auto">
          <a:xfrm>
            <a:off x="18510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1" name="Text Box 1660"/>
          <p:cNvSpPr txBox="1">
            <a:spLocks noChangeArrowheads="1"/>
          </p:cNvSpPr>
          <p:nvPr/>
        </p:nvSpPr>
        <p:spPr bwMode="auto">
          <a:xfrm>
            <a:off x="1851025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2" name="Text Box 1661"/>
          <p:cNvSpPr txBox="1">
            <a:spLocks noChangeArrowheads="1"/>
          </p:cNvSpPr>
          <p:nvPr/>
        </p:nvSpPr>
        <p:spPr bwMode="auto">
          <a:xfrm>
            <a:off x="2267744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Text Box 1662"/>
          <p:cNvSpPr txBox="1">
            <a:spLocks noChangeArrowheads="1"/>
          </p:cNvSpPr>
          <p:nvPr/>
        </p:nvSpPr>
        <p:spPr bwMode="auto">
          <a:xfrm>
            <a:off x="2678113" y="4180122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Text Box 1663"/>
          <p:cNvSpPr txBox="1">
            <a:spLocks noChangeArrowheads="1"/>
          </p:cNvSpPr>
          <p:nvPr/>
        </p:nvSpPr>
        <p:spPr bwMode="auto">
          <a:xfrm>
            <a:off x="22828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5" name="Text Box 1664"/>
          <p:cNvSpPr txBox="1">
            <a:spLocks noChangeArrowheads="1"/>
          </p:cNvSpPr>
          <p:nvPr/>
        </p:nvSpPr>
        <p:spPr bwMode="auto">
          <a:xfrm>
            <a:off x="267811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76" name="Text Box 1665"/>
          <p:cNvSpPr txBox="1">
            <a:spLocks noChangeArrowheads="1"/>
          </p:cNvSpPr>
          <p:nvPr/>
        </p:nvSpPr>
        <p:spPr bwMode="auto">
          <a:xfrm>
            <a:off x="2247900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1666"/>
          <p:cNvSpPr txBox="1">
            <a:spLocks noChangeArrowheads="1"/>
          </p:cNvSpPr>
          <p:nvPr/>
        </p:nvSpPr>
        <p:spPr bwMode="auto">
          <a:xfrm>
            <a:off x="2679700" y="497069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  <a:endParaRPr lang="ru-RU" sz="2000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 Box 1667"/>
          <p:cNvSpPr txBox="1">
            <a:spLocks noChangeArrowheads="1"/>
          </p:cNvSpPr>
          <p:nvPr/>
        </p:nvSpPr>
        <p:spPr bwMode="auto">
          <a:xfrm>
            <a:off x="3074988" y="497069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79" name="Text Box 1668"/>
          <p:cNvSpPr txBox="1">
            <a:spLocks noChangeArrowheads="1"/>
          </p:cNvSpPr>
          <p:nvPr/>
        </p:nvSpPr>
        <p:spPr bwMode="auto">
          <a:xfrm>
            <a:off x="3471863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0" name="Text Box 1669"/>
          <p:cNvSpPr txBox="1">
            <a:spLocks noChangeArrowheads="1"/>
          </p:cNvSpPr>
          <p:nvPr/>
        </p:nvSpPr>
        <p:spPr bwMode="auto">
          <a:xfrm>
            <a:off x="30749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1" name="Text Box 1670"/>
          <p:cNvSpPr txBox="1">
            <a:spLocks noChangeArrowheads="1"/>
          </p:cNvSpPr>
          <p:nvPr/>
        </p:nvSpPr>
        <p:spPr bwMode="auto">
          <a:xfrm>
            <a:off x="35067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2" name="Text Box 1672"/>
          <p:cNvSpPr txBox="1">
            <a:spLocks noChangeArrowheads="1"/>
          </p:cNvSpPr>
          <p:nvPr/>
        </p:nvSpPr>
        <p:spPr bwMode="auto">
          <a:xfrm>
            <a:off x="3095451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  <a:endParaRPr lang="ru-RU" sz="20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673"/>
          <p:cNvSpPr txBox="1">
            <a:spLocks noChangeArrowheads="1"/>
          </p:cNvSpPr>
          <p:nvPr/>
        </p:nvSpPr>
        <p:spPr bwMode="auto">
          <a:xfrm>
            <a:off x="390366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4" name="Text Box 1674"/>
          <p:cNvSpPr txBox="1">
            <a:spLocks noChangeArrowheads="1"/>
          </p:cNvSpPr>
          <p:nvPr/>
        </p:nvSpPr>
        <p:spPr bwMode="auto">
          <a:xfrm>
            <a:off x="3903663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85" name="Text Box 1675"/>
          <p:cNvSpPr txBox="1">
            <a:spLocks noChangeArrowheads="1"/>
          </p:cNvSpPr>
          <p:nvPr/>
        </p:nvSpPr>
        <p:spPr bwMode="auto">
          <a:xfrm>
            <a:off x="4262438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6" name="Text Box 1676"/>
          <p:cNvSpPr txBox="1">
            <a:spLocks noChangeArrowheads="1"/>
          </p:cNvSpPr>
          <p:nvPr/>
        </p:nvSpPr>
        <p:spPr bwMode="auto">
          <a:xfrm>
            <a:off x="46593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7" name="Text Box 1677"/>
          <p:cNvSpPr txBox="1">
            <a:spLocks noChangeArrowheads="1"/>
          </p:cNvSpPr>
          <p:nvPr/>
        </p:nvSpPr>
        <p:spPr bwMode="auto">
          <a:xfrm>
            <a:off x="50911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8" name="Text Box 1678"/>
          <p:cNvSpPr txBox="1">
            <a:spLocks noChangeArrowheads="1"/>
          </p:cNvSpPr>
          <p:nvPr/>
        </p:nvSpPr>
        <p:spPr bwMode="auto">
          <a:xfrm>
            <a:off x="5522913" y="4575410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06" name="Text Box 1679"/>
          <p:cNvSpPr txBox="1">
            <a:spLocks noChangeArrowheads="1"/>
          </p:cNvSpPr>
          <p:nvPr/>
        </p:nvSpPr>
        <p:spPr bwMode="auto">
          <a:xfrm>
            <a:off x="5940152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2" name="Text Box 1680"/>
          <p:cNvSpPr txBox="1">
            <a:spLocks noChangeArrowheads="1"/>
          </p:cNvSpPr>
          <p:nvPr/>
        </p:nvSpPr>
        <p:spPr bwMode="auto">
          <a:xfrm>
            <a:off x="4298950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3" name="Text Box 1681"/>
          <p:cNvSpPr txBox="1">
            <a:spLocks noChangeArrowheads="1"/>
          </p:cNvSpPr>
          <p:nvPr/>
        </p:nvSpPr>
        <p:spPr bwMode="auto">
          <a:xfrm>
            <a:off x="4716016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4" name="Text Box 1682"/>
          <p:cNvSpPr txBox="1">
            <a:spLocks noChangeArrowheads="1"/>
          </p:cNvSpPr>
          <p:nvPr/>
        </p:nvSpPr>
        <p:spPr bwMode="auto">
          <a:xfrm>
            <a:off x="51276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5" name="Text Box 1683"/>
          <p:cNvSpPr txBox="1">
            <a:spLocks noChangeArrowheads="1"/>
          </p:cNvSpPr>
          <p:nvPr/>
        </p:nvSpPr>
        <p:spPr bwMode="auto">
          <a:xfrm>
            <a:off x="5543723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6" name="Text Box 1684"/>
          <p:cNvSpPr txBox="1">
            <a:spLocks noChangeArrowheads="1"/>
          </p:cNvSpPr>
          <p:nvPr/>
        </p:nvSpPr>
        <p:spPr bwMode="auto">
          <a:xfrm>
            <a:off x="5991225" y="3783247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47" name="Text Box 1685"/>
          <p:cNvSpPr txBox="1">
            <a:spLocks noChangeArrowheads="1"/>
          </p:cNvSpPr>
          <p:nvPr/>
        </p:nvSpPr>
        <p:spPr bwMode="auto">
          <a:xfrm>
            <a:off x="63515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8" name="Text Box 1686"/>
          <p:cNvSpPr txBox="1">
            <a:spLocks noChangeArrowheads="1"/>
          </p:cNvSpPr>
          <p:nvPr/>
        </p:nvSpPr>
        <p:spPr bwMode="auto">
          <a:xfrm>
            <a:off x="67833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49" name="Text Box 1687"/>
          <p:cNvSpPr txBox="1">
            <a:spLocks noChangeArrowheads="1"/>
          </p:cNvSpPr>
          <p:nvPr/>
        </p:nvSpPr>
        <p:spPr bwMode="auto">
          <a:xfrm>
            <a:off x="72151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0" name="Text Box 1688"/>
          <p:cNvSpPr txBox="1">
            <a:spLocks noChangeArrowheads="1"/>
          </p:cNvSpPr>
          <p:nvPr/>
        </p:nvSpPr>
        <p:spPr bwMode="auto">
          <a:xfrm>
            <a:off x="76469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1" name="Text Box 1689"/>
          <p:cNvSpPr txBox="1">
            <a:spLocks noChangeArrowheads="1"/>
          </p:cNvSpPr>
          <p:nvPr/>
        </p:nvSpPr>
        <p:spPr bwMode="auto">
          <a:xfrm>
            <a:off x="8078788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152" name="Text Box 1690"/>
          <p:cNvSpPr txBox="1">
            <a:spLocks noChangeArrowheads="1"/>
          </p:cNvSpPr>
          <p:nvPr/>
        </p:nvSpPr>
        <p:spPr bwMode="auto">
          <a:xfrm>
            <a:off x="8475663" y="3783247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89" name="Text Box 1668"/>
          <p:cNvSpPr txBox="1">
            <a:spLocks noChangeArrowheads="1"/>
          </p:cNvSpPr>
          <p:nvPr/>
        </p:nvSpPr>
        <p:spPr bwMode="auto">
          <a:xfrm>
            <a:off x="3887540" y="4581128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</a:t>
            </a:r>
          </a:p>
        </p:txBody>
      </p:sp>
      <p:sp>
        <p:nvSpPr>
          <p:cNvPr id="98" name="Text Box 136"/>
          <p:cNvSpPr txBox="1">
            <a:spLocks noChangeArrowheads="1"/>
          </p:cNvSpPr>
          <p:nvPr/>
        </p:nvSpPr>
        <p:spPr bwMode="auto">
          <a:xfrm>
            <a:off x="6119887" y="575659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 dirty="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 Box 137"/>
          <p:cNvSpPr txBox="1">
            <a:spLocks noChangeArrowheads="1"/>
          </p:cNvSpPr>
          <p:nvPr/>
        </p:nvSpPr>
        <p:spPr bwMode="auto">
          <a:xfrm>
            <a:off x="6840612" y="575659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 Box 138"/>
          <p:cNvSpPr txBox="1">
            <a:spLocks noChangeArrowheads="1"/>
          </p:cNvSpPr>
          <p:nvPr/>
        </p:nvSpPr>
        <p:spPr bwMode="auto">
          <a:xfrm>
            <a:off x="7524824" y="575659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 Box 140"/>
          <p:cNvSpPr txBox="1">
            <a:spLocks noChangeArrowheads="1"/>
          </p:cNvSpPr>
          <p:nvPr/>
        </p:nvSpPr>
        <p:spPr bwMode="auto">
          <a:xfrm>
            <a:off x="4788024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2" name="Text Box 145"/>
          <p:cNvSpPr txBox="1">
            <a:spLocks noChangeArrowheads="1"/>
          </p:cNvSpPr>
          <p:nvPr/>
        </p:nvSpPr>
        <p:spPr bwMode="auto">
          <a:xfrm>
            <a:off x="8280474" y="5743898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ru-RU" sz="1400" baseline="-2500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103" name="Text Box 146"/>
          <p:cNvSpPr txBox="1">
            <a:spLocks noChangeArrowheads="1"/>
          </p:cNvSpPr>
          <p:nvPr/>
        </p:nvSpPr>
        <p:spPr bwMode="auto">
          <a:xfrm>
            <a:off x="4788024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1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Text Box 147"/>
          <p:cNvSpPr txBox="1">
            <a:spLocks noChangeArrowheads="1"/>
          </p:cNvSpPr>
          <p:nvPr/>
        </p:nvSpPr>
        <p:spPr bwMode="auto">
          <a:xfrm>
            <a:off x="4788024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0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Text Box 148"/>
          <p:cNvSpPr txBox="1">
            <a:spLocks noChangeArrowheads="1"/>
          </p:cNvSpPr>
          <p:nvPr/>
        </p:nvSpPr>
        <p:spPr bwMode="auto">
          <a:xfrm>
            <a:off x="4788024" y="5756746"/>
            <a:ext cx="431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400">
                <a:latin typeface="Arial" pitchFamily="34" charset="0"/>
                <a:cs typeface="Arial" pitchFamily="34" charset="0"/>
              </a:rPr>
              <a:t>P</a:t>
            </a:r>
            <a:r>
              <a:rPr lang="en-US" sz="1400" baseline="-25000">
                <a:latin typeface="Arial" pitchFamily="34" charset="0"/>
                <a:cs typeface="Arial" pitchFamily="34" charset="0"/>
              </a:rPr>
              <a:t>2</a:t>
            </a:r>
            <a:endParaRPr lang="ru-RU" sz="1400" baseline="-25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 Box 1674"/>
          <p:cNvSpPr txBox="1">
            <a:spLocks noChangeArrowheads="1"/>
          </p:cNvSpPr>
          <p:nvPr/>
        </p:nvSpPr>
        <p:spPr bwMode="auto">
          <a:xfrm>
            <a:off x="4283968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09" name="Text Box 1681"/>
          <p:cNvSpPr txBox="1">
            <a:spLocks noChangeArrowheads="1"/>
          </p:cNvSpPr>
          <p:nvPr/>
        </p:nvSpPr>
        <p:spPr bwMode="auto">
          <a:xfrm>
            <a:off x="4716016" y="4184253"/>
            <a:ext cx="2524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0" name="Text Box 1682"/>
          <p:cNvSpPr txBox="1">
            <a:spLocks noChangeArrowheads="1"/>
          </p:cNvSpPr>
          <p:nvPr/>
        </p:nvSpPr>
        <p:spPr bwMode="auto">
          <a:xfrm>
            <a:off x="5111675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111" name="Text Box 1683"/>
          <p:cNvSpPr txBox="1">
            <a:spLocks noChangeArrowheads="1"/>
          </p:cNvSpPr>
          <p:nvPr/>
        </p:nvSpPr>
        <p:spPr bwMode="auto">
          <a:xfrm>
            <a:off x="5543723" y="4184253"/>
            <a:ext cx="2524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6000" rIns="3600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ru-RU" sz="20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Г</a:t>
            </a:r>
          </a:p>
        </p:txBody>
      </p:sp>
      <p:sp>
        <p:nvSpPr>
          <p:cNvPr id="90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50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24790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  <p:bldP spid="132" grpId="0" autoUpdateAnimBg="0"/>
      <p:bldP spid="134" grpId="0" autoUpdateAnimBg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106" grpId="0"/>
      <p:bldP spid="142" grpId="0"/>
      <p:bldP spid="143" grpId="0"/>
      <p:bldP spid="144" grpId="0"/>
      <p:bldP spid="145" grpId="0"/>
      <p:bldP spid="146" grpId="0"/>
      <p:bldP spid="148" grpId="0"/>
      <p:bldP spid="149" grpId="0"/>
      <p:bldP spid="150" grpId="0"/>
      <p:bldP spid="151" grpId="0"/>
      <p:bldP spid="152" grpId="0"/>
      <p:bldP spid="89" grpId="0"/>
      <p:bldP spid="98" grpId="0"/>
      <p:bldP spid="98" grpId="1"/>
      <p:bldP spid="99" grpId="0"/>
      <p:bldP spid="99" grpId="1"/>
      <p:bldP spid="99" grpId="2"/>
      <p:bldP spid="99" grpId="3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03" grpId="2"/>
      <p:bldP spid="103" grpId="3"/>
      <p:bldP spid="104" grpId="0"/>
      <p:bldP spid="104" grpId="1"/>
      <p:bldP spid="105" grpId="0"/>
      <p:bldP spid="105" grpId="1"/>
      <p:bldP spid="107" grpId="0"/>
      <p:bldP spid="109" grpId="0"/>
      <p:bldP spid="110" grpId="0"/>
      <p:bldP spid="1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51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Многоуровневая аналитическая очередь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Multi-level Feedback Queue – MLFQ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-36512" y="180591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Задачи: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 Оптимизировать оборотное время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 Оптимизировать время отклика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3501008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Условие: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 процессах ничего неизвестно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472514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Как планировщик может во время работы системы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узнать характеристики выполняемых заданий и на основе этого знания принимать более качественные решения?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2" grpId="0" build="allAtOnce"/>
      <p:bldP spid="13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52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830997"/>
          </a:xfrm>
          <a:prstGeom prst="rect">
            <a:avLst/>
          </a:prstGeom>
          <a:solidFill>
            <a:srgbClr val="F9F3D7"/>
          </a:solidFill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Многоуровневая аналитическая очередь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Multi-level Feedback Queue – MLFQ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1988840"/>
            <a:ext cx="9144000" cy="30469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 состоит из нескольких очередей с приоритетом.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 каждый момент времени задание, готовое к выполнению, находится в какой-то одной очереди.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Приоритеты используются, для того чтобы решить, какое задание выполнять следующим: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выбирается задание с наибольшим приоритетом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5288340"/>
            <a:ext cx="9144000" cy="1569660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  каждой очереди может находиться 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более одного задания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и все они будут иметь 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одинаковый приоритет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В таком случае к задачам, стоящим в очереди, применяется 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циклический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алгоритм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14" grpId="0" build="p" animBg="1"/>
      <p:bldP spid="7" grpId="0" build="allAtOnce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53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Правила лежащие в основе планировщика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9033215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40768"/>
            <a:ext cx="9033215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839" y="3068960"/>
            <a:ext cx="2408448" cy="378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987824" y="3501008"/>
            <a:ext cx="6156176" cy="2677656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 того, как могут выглядеть очереди в некоторый момент времени: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будет попеременно выполнять задания A и B, поскольку они самые приоритетные, а задания C и D выполняться не будут!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Корректировка приоритетов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03" y="1268760"/>
            <a:ext cx="8955576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466" y="1268760"/>
            <a:ext cx="8966656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466" y="1268760"/>
            <a:ext cx="8966656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466" y="1268760"/>
            <a:ext cx="8966656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Пример1: в системе имеется одно долго работающее задание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6450" y="1143000"/>
            <a:ext cx="4991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0" y="4549676"/>
            <a:ext cx="9144000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 поступлении задания ему присваивается наивысший приоритет (заносится в очередь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Q2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6450" y="1143000"/>
            <a:ext cx="4991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5445224"/>
            <a:ext cx="9144000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После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1-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го временного кванта планировщик понижает приоритет задания на единицу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перемещает его в очередь Q1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6450" y="1143000"/>
            <a:ext cx="49911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После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2-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го временного кванта планировщик понижает приоритет задания на единицу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перемещает его в очередь Q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Пример2: в системе имеется два задания: 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916832"/>
            <a:ext cx="5351959" cy="4880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764704"/>
            <a:ext cx="1905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0" y="1052736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- долго работающее счетное задание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1556792"/>
            <a:ext cx="6732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 - короткое интерактивное задание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1340768"/>
            <a:ext cx="212725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0" y="4549676"/>
            <a:ext cx="9144000" cy="1200329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Поскольку B короткое (всего 20 мс), оно завершается, не достигнув нижней очереди, за два временных кванта, а затем выполнение A возобновляется (с низким приоритетом).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allAtOnce"/>
      <p:bldP spid="12" grpId="0" build="allAtOnce"/>
      <p:bldP spid="13" grpId="0" animBg="1"/>
      <p:bldP spid="13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57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Пример3: в системе имеется два задания:</a:t>
            </a:r>
          </a:p>
          <a:p>
            <a:r>
              <a:rPr lang="ru-RU" dirty="0" smtClean="0"/>
              <a:t> 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1124744"/>
            <a:ext cx="6948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- долго работающее счетное задание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0" y="16288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 - нуждается в CPU всего 1 мс, а затем приступает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</a:t>
            </a:r>
            <a:r>
              <a:rPr lang="ru-RU" dirty="0" smtClean="0"/>
              <a:t> 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I/O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836712"/>
            <a:ext cx="190500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2440" y="1412776"/>
            <a:ext cx="60325" cy="66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2070775"/>
            <a:ext cx="5241404" cy="478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672" y="2070775"/>
            <a:ext cx="5241404" cy="478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19672" y="2070775"/>
            <a:ext cx="5241404" cy="478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19672" y="2070775"/>
            <a:ext cx="5241404" cy="478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619672" y="2070775"/>
            <a:ext cx="5241404" cy="478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0" y="3645024"/>
            <a:ext cx="9144000" cy="1569660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 сохраняет за B высший приоритет, поскольку B постоянно и добровольно освобождает CPU; если B – 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интерактивное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задание, то MLFQ достигает своей цели – выполнять такие задания быстро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7" grpId="0" build="allAtOnce"/>
      <p:bldP spid="9" grpId="0" build="allAtOnce"/>
      <p:bldP spid="16" grpId="0" animBg="1"/>
      <p:bldP spid="1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58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Проблемы из-за правила №4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457" y="1412776"/>
            <a:ext cx="8384625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59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Проблемы из-за правила №4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1536174"/>
            <a:ext cx="8676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Проблема голодной смерти (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starvation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): 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если в системе «слишком много» интерактивных заданий, то в совокупности они потребят все процессорное время, поэтому долго работающим заданиям не достанется ничего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7544" y="3645024"/>
            <a:ext cx="8676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Процесс может менять поведение: из долго работающего может перейти в фазу интерактивности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5013176"/>
            <a:ext cx="8676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Алгоритм уязвим для атаки: перед тем как временной квант будет исчерпан, инициировать операцию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I/O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7" grpId="0" build="allAtOnce"/>
      <p:bldP spid="9" grpId="0" build="allAtOnce"/>
      <p:bldP spid="12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5724128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Переключение между процессами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764704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ОС вернула контроль. Какой процесс запускать?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Решает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(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scheduler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– часть ОС.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Если надо запустить другой процесс, то ОС выполняет низкоуровневый код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контекстного переключения (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context switch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  <a:endParaRPr lang="ru-RU" sz="2400" dirty="0" smtClean="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3659907"/>
            <a:ext cx="88392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659907"/>
            <a:ext cx="8839200" cy="286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60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Проблема голодной смерти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0" y="1905506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Идея проста: 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периодически повышать приоритет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всех заданий в системе.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Сделать это можно по-разному, например, перебрасывать их в верхнюю очередь.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4293096"/>
            <a:ext cx="9144000" cy="1200329"/>
          </a:xfrm>
          <a:prstGeom prst="rect">
            <a:avLst/>
          </a:prstGeom>
          <a:solidFill>
            <a:srgbClr val="F9F3D7"/>
          </a:solidFill>
        </p:spPr>
        <p:txBody>
          <a:bodyPr wrap="square">
            <a:spAutoFit/>
          </a:bodyPr>
          <a:lstStyle/>
          <a:p>
            <a:r>
              <a:rPr lang="ru-RU" b="1" dirty="0" smtClean="0"/>
              <a:t>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правило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5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по истечении некоторого времени S 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перемещать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все присутствующие в системе задания в </a:t>
            </a:r>
            <a:r>
              <a:rPr lang="ru-RU" sz="2400" u="sng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очередь с высшим приоритетом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 animBg="1"/>
      <p:bldP spid="13" grpId="0" build="p"/>
      <p:bldP spid="14" grpId="0" build="allAtOnce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61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555372"/>
            <a:ext cx="9144000" cy="1200329"/>
          </a:xfrm>
          <a:prstGeom prst="rect">
            <a:avLst/>
          </a:prstGeom>
          <a:solidFill>
            <a:srgbClr val="F9F3D7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правило 5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по истечении некоторого времени S перемещать все присутствующие в системе задания в очередь с высшим приоритетом.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65512"/>
            <a:ext cx="4436440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5690" y="2348880"/>
            <a:ext cx="4438310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0" y="1844824"/>
            <a:ext cx="4123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Без повышения приоритета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165026" y="1844824"/>
            <a:ext cx="4020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С повышением приоритета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9512" y="4509120"/>
            <a:ext cx="4572000" cy="830997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Долго работающие задания перестают обслуживаться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4427984" y="5157192"/>
            <a:ext cx="4572000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Гарантируется, что долго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работающее задание будет 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продвигаться вперед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8" grpId="0" build="allAtOnce"/>
      <p:bldP spid="9" grpId="0" build="allAtOnce"/>
      <p:bldP spid="12" grpId="0" animBg="1"/>
      <p:bldP spid="12" grpId="1" animBg="1"/>
      <p:bldP spid="13" grpId="0" animBg="1"/>
      <p:bldP spid="13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62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559566"/>
            <a:ext cx="9144000" cy="1200329"/>
          </a:xfrm>
          <a:prstGeom prst="rect">
            <a:avLst/>
          </a:prstGeom>
          <a:solidFill>
            <a:srgbClr val="F9F3D7"/>
          </a:solidFill>
        </p:spPr>
        <p:txBody>
          <a:bodyPr wrap="square">
            <a:spAutoFit/>
          </a:bodyPr>
          <a:lstStyle/>
          <a:p>
            <a:r>
              <a:rPr lang="ru-RU" b="1" dirty="0" smtClean="0"/>
              <a:t>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правило 5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 по истечении некоторого времени S перемещать все присутствующие в системе задания в очередь с высшим приоритетом.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2348880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Решение двух проблем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Процессы гарантированно не будут голодать: оказавшись в верхней очереди, задание будет разделять CPU с прочими высокоприоритетными заданиями, которые перебираются циклически, поэтому рано или поздно получит обслуживание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Если счетное задание стало интерактивным, то после повышения приоритета планировщик будет обращаться с ним соответствующим образом.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 animBg="1"/>
      <p:bldP spid="7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63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Проблемы из-за правила №4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7544" y="1536174"/>
            <a:ext cx="8676456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Проблема голодной смерти (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starvation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)                       если в системе «слишком много» интерактивных заданий, то в совокупности они потребят все процессорное время, поэтому долго работающим заданиям не достанется ничего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7544" y="3645024"/>
            <a:ext cx="867645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Процесс может менять поведение: из долго работающего может перейти в фазу интерактивности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67544" y="5013176"/>
            <a:ext cx="8676456" cy="83099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Алгоритм уязвим для атаки: перед тем как временной квант будет исчерпан, инициировать операцию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I/O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16759 L 0.00555 -0.5009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5 -0.16759 L 0.00555 -0.5009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7" grpId="0" build="allAtOnce" animBg="1"/>
      <p:bldP spid="7" grpId="1" build="allAtOnce" animBg="1"/>
      <p:bldP spid="9" grpId="0" build="allAtOnce" animBg="1"/>
      <p:bldP spid="9" grpId="1" build="allAtOnce" animBg="1"/>
      <p:bldP spid="12" grpId="0" build="allAtOnce" animBg="1"/>
      <p:bldP spid="12" grpId="1" build="allAtOnce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2068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Проблемы из-за правила №4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1124744"/>
            <a:ext cx="9144000" cy="83099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Алгоритм уязвим для атаки: перед тем как временной квант будет исчерпан, инициировать операцию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I/O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276872"/>
            <a:ext cx="7875621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773" y="2235527"/>
            <a:ext cx="8248675" cy="4505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0" y="1916832"/>
            <a:ext cx="9144000" cy="378565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Решение: планировщик запоминает, какую часть кванта процесс использовал на данном уровне.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После того как процесс использовал свою квоту, он перемещается в очередь с более низким приоритетом. 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Использовал он квоту за один раз или за несколько, не имеет значения. 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Поэтому 2 правила 4 можно заменить одним правилом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9" grpId="0" build="p" animBg="1"/>
      <p:bldP spid="9" grpId="1" build="allAtOnce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692696"/>
            <a:ext cx="3347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Уязвим для атаки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(старое правило №4)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4" name="Picture 6" descr="C:\Users\836D~1\AppData\Local\Temp\SNAGHTML3a081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853646"/>
            <a:ext cx="4427984" cy="5004354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780521"/>
            <a:ext cx="4427984" cy="507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5220072" y="692696"/>
            <a:ext cx="3347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Защита от атаки (новое правило №4)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allAtOnce"/>
      <p:bldP spid="12" grpId="0" build="allAtOnce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2525660"/>
            <a:ext cx="6300192" cy="4332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544486"/>
            <a:ext cx="91440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Реализации </a:t>
            </a:r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Количество очередей?</a:t>
            </a:r>
            <a:endParaRPr lang="en-US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Какова должна быть временная квота в каждой очереди?</a:t>
            </a:r>
            <a:endParaRPr lang="en-US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Как часто следует повышать приоритет?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3933056"/>
            <a:ext cx="39239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 большинстве реализаций MLFQ допускаются разные временные кванты для разных очередей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allAtOnce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67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349188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 </a:t>
            </a:r>
            <a:r>
              <a:rPr lang="en-US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0" y="1124744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 не требует априорных знаний о природе задания (наблюдает за его поведением и назначает ему приоритет) 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MLFQ 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достигает двух целей: 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1 обеспечивает отличную общую производительность (как SJF и STCF) для коротких интерактивных заданий</a:t>
            </a: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2 обеспечивает справедливость и возможность продвижения для долго работающих счетных заданий. </a:t>
            </a:r>
          </a:p>
          <a:p>
            <a:endParaRPr lang="ru-RU" sz="2400" dirty="0" smtClean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Во многих системах, в т. ч. производных от BSD UNIX, 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Solaris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Windows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NT и последующих версий </a:t>
            </a:r>
            <a:r>
              <a:rPr lang="ru-RU" sz="2400" dirty="0" err="1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Windows</a:t>
            </a:r>
            <a:r>
              <a:rPr lang="ru-RU" sz="2400" dirty="0" smtClean="0">
                <a:solidFill>
                  <a:srgbClr val="40458C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MLFQ является основным планировщиком.</a:t>
            </a:r>
            <a:endParaRPr lang="ru-RU" sz="2400" dirty="0">
              <a:solidFill>
                <a:srgbClr val="40458C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936104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Многоуровневые </a:t>
            </a: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очереди </a:t>
            </a:r>
            <a:b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</a:br>
            <a:r>
              <a:rPr lang="ru-RU" sz="3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(</a:t>
            </a:r>
            <a:r>
              <a:rPr lang="en-US" sz="3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Multilevel Queue)</a:t>
            </a:r>
            <a:endParaRPr lang="ru-RU" sz="30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2132856"/>
            <a:ext cx="8496300" cy="4032448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511300" y="2276475"/>
            <a:ext cx="6156325" cy="50482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Системные процессы 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приоритет 0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511300" y="3068638"/>
            <a:ext cx="6156325" cy="504825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Процессы ректората 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приоритет 1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1511300" y="3895725"/>
            <a:ext cx="6156325" cy="5048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>
                <a:latin typeface="Arial" pitchFamily="34" charset="0"/>
                <a:cs typeface="Arial" pitchFamily="34" charset="0"/>
              </a:rPr>
              <a:t>Процессы преподавателей </a:t>
            </a:r>
            <a:r>
              <a:rPr lang="ru-RU" sz="1800">
                <a:latin typeface="Arial" pitchFamily="34" charset="0"/>
                <a:cs typeface="Arial" pitchFamily="34" charset="0"/>
              </a:rPr>
              <a:t>приоритет 2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1511300" y="4652963"/>
            <a:ext cx="6156325" cy="5048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Процессы студентов приоритет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3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1511300" y="5480050"/>
            <a:ext cx="6156325" cy="50482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dirty="0">
                <a:latin typeface="Arial" pitchFamily="34" charset="0"/>
                <a:cs typeface="Arial" pitchFamily="34" charset="0"/>
              </a:rPr>
              <a:t>Фоновые процессы приоритет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4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971550" y="2528888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971550" y="3321050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 flipH="1">
            <a:off x="539750" y="41497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19"/>
          <p:cNvSpPr>
            <a:spLocks noChangeShapeType="1"/>
          </p:cNvSpPr>
          <p:nvPr/>
        </p:nvSpPr>
        <p:spPr bwMode="auto">
          <a:xfrm>
            <a:off x="971550" y="4149725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>
            <a:off x="971550" y="4149725"/>
            <a:ext cx="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23"/>
          <p:cNvSpPr>
            <a:spLocks noChangeShapeType="1"/>
          </p:cNvSpPr>
          <p:nvPr/>
        </p:nvSpPr>
        <p:spPr bwMode="auto">
          <a:xfrm>
            <a:off x="971550" y="4905375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24"/>
          <p:cNvSpPr>
            <a:spLocks noChangeShapeType="1"/>
          </p:cNvSpPr>
          <p:nvPr/>
        </p:nvSpPr>
        <p:spPr bwMode="auto">
          <a:xfrm>
            <a:off x="971550" y="4905375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971550" y="5697538"/>
            <a:ext cx="539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 flipV="1">
            <a:off x="971550" y="2528888"/>
            <a:ext cx="0" cy="1620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7667625" y="2528888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7667625" y="332105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7667625" y="414972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7667625" y="490537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7667625" y="573405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8172450" y="2528888"/>
            <a:ext cx="0" cy="1620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8172450" y="4149725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8172450" y="4149725"/>
            <a:ext cx="0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8172450" y="4905375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647700" y="4149725"/>
            <a:ext cx="1793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Line 39"/>
          <p:cNvSpPr>
            <a:spLocks noChangeShapeType="1"/>
          </p:cNvSpPr>
          <p:nvPr/>
        </p:nvSpPr>
        <p:spPr bwMode="auto">
          <a:xfrm>
            <a:off x="8351838" y="4149725"/>
            <a:ext cx="1793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 Box 42"/>
          <p:cNvSpPr txBox="1">
            <a:spLocks noChangeArrowheads="1"/>
          </p:cNvSpPr>
          <p:nvPr/>
        </p:nvSpPr>
        <p:spPr bwMode="auto">
          <a:xfrm>
            <a:off x="6891933" y="2348880"/>
            <a:ext cx="5603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RR</a:t>
            </a:r>
            <a:endParaRPr lang="ru-RU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 Box 43"/>
          <p:cNvSpPr txBox="1">
            <a:spLocks noChangeArrowheads="1"/>
          </p:cNvSpPr>
          <p:nvPr/>
        </p:nvSpPr>
        <p:spPr bwMode="auto">
          <a:xfrm>
            <a:off x="6891932" y="3140968"/>
            <a:ext cx="560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RR</a:t>
            </a:r>
            <a:endParaRPr lang="ru-RU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 Box 44"/>
          <p:cNvSpPr txBox="1">
            <a:spLocks noChangeArrowheads="1"/>
          </p:cNvSpPr>
          <p:nvPr/>
        </p:nvSpPr>
        <p:spPr bwMode="auto">
          <a:xfrm>
            <a:off x="6891932" y="4725144"/>
            <a:ext cx="560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RR</a:t>
            </a:r>
            <a:endParaRPr lang="ru-RU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 Box 43"/>
          <p:cNvSpPr txBox="1">
            <a:spLocks noChangeArrowheads="1"/>
          </p:cNvSpPr>
          <p:nvPr/>
        </p:nvSpPr>
        <p:spPr bwMode="auto">
          <a:xfrm>
            <a:off x="6891932" y="3952800"/>
            <a:ext cx="5603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RR</a:t>
            </a:r>
            <a:endParaRPr lang="ru-RU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6732588" y="5517232"/>
            <a:ext cx="863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FCFS</a:t>
            </a:r>
            <a:endParaRPr lang="ru-RU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68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8032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10" grpId="0" animBg="1"/>
      <p:bldP spid="13" grpId="0" animBg="1"/>
      <p:bldP spid="14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936104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Многоуровневые очереди с обратной связью</a:t>
            </a:r>
          </a:p>
          <a:p>
            <a:pPr algn="ctr">
              <a:spcAft>
                <a:spcPct val="20000"/>
              </a:spcAft>
              <a:defRPr/>
            </a:pP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(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Multilevel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Feedback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Queue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)</a:t>
            </a:r>
            <a:endParaRPr lang="ru-RU" sz="26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324172" y="1988840"/>
            <a:ext cx="8496300" cy="4248472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AutoShape 34"/>
          <p:cNvSpPr>
            <a:spLocks noChangeArrowheads="1"/>
          </p:cNvSpPr>
          <p:nvPr/>
        </p:nvSpPr>
        <p:spPr bwMode="auto">
          <a:xfrm>
            <a:off x="2411413" y="2241550"/>
            <a:ext cx="4321175" cy="68421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Очередь 0 – Приоритет 0</a:t>
            </a:r>
          </a:p>
          <a:p>
            <a:pPr algn="ctr">
              <a:spcBef>
                <a:spcPts val="600"/>
              </a:spcBef>
              <a:defRPr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AutoShape 35"/>
          <p:cNvSpPr>
            <a:spLocks noChangeArrowheads="1"/>
          </p:cNvSpPr>
          <p:nvPr/>
        </p:nvSpPr>
        <p:spPr bwMode="auto">
          <a:xfrm>
            <a:off x="2411413" y="3284538"/>
            <a:ext cx="4321175" cy="68421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Очередь 1 – Приоритет 1</a:t>
            </a:r>
          </a:p>
          <a:p>
            <a:pPr algn="ctr">
              <a:spcBef>
                <a:spcPts val="600"/>
              </a:spcBef>
              <a:defRPr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AutoShape 36"/>
          <p:cNvSpPr>
            <a:spLocks noChangeArrowheads="1"/>
          </p:cNvSpPr>
          <p:nvPr/>
        </p:nvSpPr>
        <p:spPr bwMode="auto">
          <a:xfrm>
            <a:off x="2411413" y="4329113"/>
            <a:ext cx="4321175" cy="68421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Очередь 2 – Приоритет 2</a:t>
            </a:r>
          </a:p>
          <a:p>
            <a:pPr algn="ctr">
              <a:spcBef>
                <a:spcPts val="600"/>
              </a:spcBef>
              <a:defRPr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AutoShape 37"/>
          <p:cNvSpPr>
            <a:spLocks noChangeArrowheads="1"/>
          </p:cNvSpPr>
          <p:nvPr/>
        </p:nvSpPr>
        <p:spPr bwMode="auto">
          <a:xfrm>
            <a:off x="2411413" y="5373688"/>
            <a:ext cx="4321175" cy="68421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ru-RU" sz="1800" dirty="0">
                <a:latin typeface="Arial" pitchFamily="34" charset="0"/>
                <a:cs typeface="Arial" pitchFamily="34" charset="0"/>
              </a:rPr>
              <a:t>Очередь 3 – Приоритет 3</a:t>
            </a:r>
          </a:p>
          <a:p>
            <a:pPr algn="ctr">
              <a:spcBef>
                <a:spcPts val="600"/>
              </a:spcBef>
              <a:defRPr/>
            </a:pP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AutoShape 38"/>
          <p:cNvSpPr>
            <a:spLocks noChangeArrowheads="1"/>
          </p:cNvSpPr>
          <p:nvPr/>
        </p:nvSpPr>
        <p:spPr bwMode="auto">
          <a:xfrm>
            <a:off x="1908175" y="2565400"/>
            <a:ext cx="71438" cy="71438"/>
          </a:xfrm>
          <a:prstGeom prst="diamond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Line 40"/>
          <p:cNvSpPr>
            <a:spLocks noChangeShapeType="1"/>
          </p:cNvSpPr>
          <p:nvPr/>
        </p:nvSpPr>
        <p:spPr bwMode="auto">
          <a:xfrm>
            <a:off x="1979613" y="2600325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3167063" y="2492375"/>
            <a:ext cx="2916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RR </a:t>
            </a:r>
            <a:r>
              <a:rPr lang="ru-RU" sz="1800" dirty="0">
                <a:latin typeface="Arial" pitchFamily="34" charset="0"/>
                <a:cs typeface="Arial" pitchFamily="34" charset="0"/>
              </a:rPr>
              <a:t>с квантом времени 8</a:t>
            </a:r>
          </a:p>
        </p:txBody>
      </p: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3132138" y="3536950"/>
            <a:ext cx="2916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Arial" pitchFamily="34" charset="0"/>
                <a:cs typeface="Arial" pitchFamily="34" charset="0"/>
              </a:rPr>
              <a:t>RR </a:t>
            </a:r>
            <a:r>
              <a:rPr lang="ru-RU" sz="1800">
                <a:latin typeface="Arial" pitchFamily="34" charset="0"/>
                <a:cs typeface="Arial" pitchFamily="34" charset="0"/>
              </a:rPr>
              <a:t>с квантом времени 16</a:t>
            </a:r>
          </a:p>
        </p:txBody>
      </p:sp>
      <p:sp>
        <p:nvSpPr>
          <p:cNvPr id="50" name="Text Box 43"/>
          <p:cNvSpPr txBox="1">
            <a:spLocks noChangeArrowheads="1"/>
          </p:cNvSpPr>
          <p:nvPr/>
        </p:nvSpPr>
        <p:spPr bwMode="auto">
          <a:xfrm>
            <a:off x="3132138" y="4581525"/>
            <a:ext cx="29162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>
                <a:latin typeface="Arial" pitchFamily="34" charset="0"/>
                <a:cs typeface="Arial" pitchFamily="34" charset="0"/>
              </a:rPr>
              <a:t>RR </a:t>
            </a:r>
            <a:r>
              <a:rPr lang="ru-RU" sz="1800">
                <a:latin typeface="Arial" pitchFamily="34" charset="0"/>
                <a:cs typeface="Arial" pitchFamily="34" charset="0"/>
              </a:rPr>
              <a:t>с квантом времени 32</a:t>
            </a:r>
          </a:p>
        </p:txBody>
      </p:sp>
      <p:sp>
        <p:nvSpPr>
          <p:cNvPr id="51" name="Text Box 44"/>
          <p:cNvSpPr txBox="1">
            <a:spLocks noChangeArrowheads="1"/>
          </p:cNvSpPr>
          <p:nvPr/>
        </p:nvSpPr>
        <p:spPr bwMode="auto">
          <a:xfrm>
            <a:off x="3132138" y="5624513"/>
            <a:ext cx="29162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>
                <a:latin typeface="Arial" pitchFamily="34" charset="0"/>
                <a:cs typeface="Arial" pitchFamily="34" charset="0"/>
              </a:rPr>
              <a:t>FCFS</a:t>
            </a:r>
            <a:endParaRPr lang="ru-RU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45"/>
          <p:cNvSpPr>
            <a:spLocks noChangeArrowheads="1"/>
          </p:cNvSpPr>
          <p:nvPr/>
        </p:nvSpPr>
        <p:spPr bwMode="auto">
          <a:xfrm>
            <a:off x="6948488" y="2565400"/>
            <a:ext cx="71437" cy="71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46"/>
          <p:cNvSpPr>
            <a:spLocks noChangeArrowheads="1"/>
          </p:cNvSpPr>
          <p:nvPr/>
        </p:nvSpPr>
        <p:spPr bwMode="auto">
          <a:xfrm>
            <a:off x="6948488" y="3609975"/>
            <a:ext cx="71437" cy="714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47"/>
          <p:cNvSpPr>
            <a:spLocks noChangeArrowheads="1"/>
          </p:cNvSpPr>
          <p:nvPr/>
        </p:nvSpPr>
        <p:spPr bwMode="auto">
          <a:xfrm>
            <a:off x="6948488" y="4652963"/>
            <a:ext cx="71437" cy="71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48"/>
          <p:cNvSpPr>
            <a:spLocks noChangeArrowheads="1"/>
          </p:cNvSpPr>
          <p:nvPr/>
        </p:nvSpPr>
        <p:spPr bwMode="auto">
          <a:xfrm>
            <a:off x="6948488" y="5770563"/>
            <a:ext cx="71437" cy="714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Line 49"/>
          <p:cNvSpPr>
            <a:spLocks noChangeShapeType="1"/>
          </p:cNvSpPr>
          <p:nvPr/>
        </p:nvSpPr>
        <p:spPr bwMode="auto">
          <a:xfrm>
            <a:off x="6732588" y="260032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Line 50"/>
          <p:cNvSpPr>
            <a:spLocks noChangeShapeType="1"/>
          </p:cNvSpPr>
          <p:nvPr/>
        </p:nvSpPr>
        <p:spPr bwMode="auto">
          <a:xfrm>
            <a:off x="7019925" y="2600325"/>
            <a:ext cx="612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Line 52"/>
          <p:cNvSpPr>
            <a:spLocks noChangeShapeType="1"/>
          </p:cNvSpPr>
          <p:nvPr/>
        </p:nvSpPr>
        <p:spPr bwMode="auto">
          <a:xfrm flipV="1">
            <a:off x="6985000" y="21336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AutoShape 53"/>
          <p:cNvSpPr>
            <a:spLocks noChangeArrowheads="1"/>
          </p:cNvSpPr>
          <p:nvPr/>
        </p:nvSpPr>
        <p:spPr bwMode="auto">
          <a:xfrm>
            <a:off x="2124075" y="2384425"/>
            <a:ext cx="71438" cy="71438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AutoShape 54"/>
          <p:cNvSpPr>
            <a:spLocks noChangeArrowheads="1"/>
          </p:cNvSpPr>
          <p:nvPr/>
        </p:nvSpPr>
        <p:spPr bwMode="auto">
          <a:xfrm>
            <a:off x="2124075" y="3392488"/>
            <a:ext cx="71438" cy="7143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AutoShape 55"/>
          <p:cNvSpPr>
            <a:spLocks noChangeArrowheads="1"/>
          </p:cNvSpPr>
          <p:nvPr/>
        </p:nvSpPr>
        <p:spPr bwMode="auto">
          <a:xfrm>
            <a:off x="2124075" y="4437063"/>
            <a:ext cx="71438" cy="7143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AutoShape 56"/>
          <p:cNvSpPr>
            <a:spLocks noChangeArrowheads="1"/>
          </p:cNvSpPr>
          <p:nvPr/>
        </p:nvSpPr>
        <p:spPr bwMode="auto">
          <a:xfrm>
            <a:off x="2124075" y="5481638"/>
            <a:ext cx="71438" cy="71437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Line 58"/>
          <p:cNvSpPr>
            <a:spLocks noChangeShapeType="1"/>
          </p:cNvSpPr>
          <p:nvPr/>
        </p:nvSpPr>
        <p:spPr bwMode="auto">
          <a:xfrm flipH="1">
            <a:off x="2159000" y="2133600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Line 59"/>
          <p:cNvSpPr>
            <a:spLocks noChangeShapeType="1"/>
          </p:cNvSpPr>
          <p:nvPr/>
        </p:nvSpPr>
        <p:spPr bwMode="auto">
          <a:xfrm>
            <a:off x="2159000" y="2133600"/>
            <a:ext cx="0" cy="252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Line 60"/>
          <p:cNvSpPr>
            <a:spLocks noChangeShapeType="1"/>
          </p:cNvSpPr>
          <p:nvPr/>
        </p:nvSpPr>
        <p:spPr bwMode="auto">
          <a:xfrm>
            <a:off x="2195513" y="242093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Line 61"/>
          <p:cNvSpPr>
            <a:spLocks noChangeShapeType="1"/>
          </p:cNvSpPr>
          <p:nvPr/>
        </p:nvSpPr>
        <p:spPr bwMode="auto">
          <a:xfrm>
            <a:off x="6985000" y="2636838"/>
            <a:ext cx="0" cy="395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Line 62"/>
          <p:cNvSpPr>
            <a:spLocks noChangeShapeType="1"/>
          </p:cNvSpPr>
          <p:nvPr/>
        </p:nvSpPr>
        <p:spPr bwMode="auto">
          <a:xfrm flipH="1">
            <a:off x="1908175" y="3033713"/>
            <a:ext cx="5076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Line 63"/>
          <p:cNvSpPr>
            <a:spLocks noChangeShapeType="1"/>
          </p:cNvSpPr>
          <p:nvPr/>
        </p:nvSpPr>
        <p:spPr bwMode="auto">
          <a:xfrm>
            <a:off x="1908175" y="3033713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Line 64"/>
          <p:cNvSpPr>
            <a:spLocks noChangeShapeType="1"/>
          </p:cNvSpPr>
          <p:nvPr/>
        </p:nvSpPr>
        <p:spPr bwMode="auto">
          <a:xfrm>
            <a:off x="1908175" y="3681413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>
            <a:off x="6732588" y="3644900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Line 67"/>
          <p:cNvSpPr>
            <a:spLocks noChangeShapeType="1"/>
          </p:cNvSpPr>
          <p:nvPr/>
        </p:nvSpPr>
        <p:spPr bwMode="auto">
          <a:xfrm>
            <a:off x="7019925" y="3644900"/>
            <a:ext cx="612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Line 68"/>
          <p:cNvSpPr>
            <a:spLocks noChangeShapeType="1"/>
          </p:cNvSpPr>
          <p:nvPr/>
        </p:nvSpPr>
        <p:spPr bwMode="auto">
          <a:xfrm flipV="1">
            <a:off x="6985000" y="317658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Line 69"/>
          <p:cNvSpPr>
            <a:spLocks noChangeShapeType="1"/>
          </p:cNvSpPr>
          <p:nvPr/>
        </p:nvSpPr>
        <p:spPr bwMode="auto">
          <a:xfrm flipH="1">
            <a:off x="2159000" y="3176588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>
            <a:off x="2159000" y="317658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Line 71"/>
          <p:cNvSpPr>
            <a:spLocks noChangeShapeType="1"/>
          </p:cNvSpPr>
          <p:nvPr/>
        </p:nvSpPr>
        <p:spPr bwMode="auto">
          <a:xfrm>
            <a:off x="2195513" y="3429000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6985000" y="3681413"/>
            <a:ext cx="0" cy="395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Line 73"/>
          <p:cNvSpPr>
            <a:spLocks noChangeShapeType="1"/>
          </p:cNvSpPr>
          <p:nvPr/>
        </p:nvSpPr>
        <p:spPr bwMode="auto">
          <a:xfrm flipH="1">
            <a:off x="1908175" y="4076700"/>
            <a:ext cx="5076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Line 74"/>
          <p:cNvSpPr>
            <a:spLocks noChangeShapeType="1"/>
          </p:cNvSpPr>
          <p:nvPr/>
        </p:nvSpPr>
        <p:spPr bwMode="auto">
          <a:xfrm>
            <a:off x="1908175" y="40767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Line 75"/>
          <p:cNvSpPr>
            <a:spLocks noChangeShapeType="1"/>
          </p:cNvSpPr>
          <p:nvPr/>
        </p:nvSpPr>
        <p:spPr bwMode="auto">
          <a:xfrm>
            <a:off x="1908175" y="4724400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Line 76"/>
          <p:cNvSpPr>
            <a:spLocks noChangeShapeType="1"/>
          </p:cNvSpPr>
          <p:nvPr/>
        </p:nvSpPr>
        <p:spPr bwMode="auto">
          <a:xfrm>
            <a:off x="6732588" y="468947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Line 77"/>
          <p:cNvSpPr>
            <a:spLocks noChangeShapeType="1"/>
          </p:cNvSpPr>
          <p:nvPr/>
        </p:nvSpPr>
        <p:spPr bwMode="auto">
          <a:xfrm>
            <a:off x="7019925" y="4689475"/>
            <a:ext cx="612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Line 78"/>
          <p:cNvSpPr>
            <a:spLocks noChangeShapeType="1"/>
          </p:cNvSpPr>
          <p:nvPr/>
        </p:nvSpPr>
        <p:spPr bwMode="auto">
          <a:xfrm flipV="1">
            <a:off x="6985000" y="42211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Line 79"/>
          <p:cNvSpPr>
            <a:spLocks noChangeShapeType="1"/>
          </p:cNvSpPr>
          <p:nvPr/>
        </p:nvSpPr>
        <p:spPr bwMode="auto">
          <a:xfrm flipH="1">
            <a:off x="2159000" y="4221163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Line 80"/>
          <p:cNvSpPr>
            <a:spLocks noChangeShapeType="1"/>
          </p:cNvSpPr>
          <p:nvPr/>
        </p:nvSpPr>
        <p:spPr bwMode="auto">
          <a:xfrm>
            <a:off x="2159000" y="42211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Line 81"/>
          <p:cNvSpPr>
            <a:spLocks noChangeShapeType="1"/>
          </p:cNvSpPr>
          <p:nvPr/>
        </p:nvSpPr>
        <p:spPr bwMode="auto">
          <a:xfrm>
            <a:off x="2195513" y="4473575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Line 82"/>
          <p:cNvSpPr>
            <a:spLocks noChangeShapeType="1"/>
          </p:cNvSpPr>
          <p:nvPr/>
        </p:nvSpPr>
        <p:spPr bwMode="auto">
          <a:xfrm>
            <a:off x="6985000" y="4724400"/>
            <a:ext cx="0" cy="395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Line 83"/>
          <p:cNvSpPr>
            <a:spLocks noChangeShapeType="1"/>
          </p:cNvSpPr>
          <p:nvPr/>
        </p:nvSpPr>
        <p:spPr bwMode="auto">
          <a:xfrm flipH="1">
            <a:off x="1908175" y="5121275"/>
            <a:ext cx="5076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Line 84"/>
          <p:cNvSpPr>
            <a:spLocks noChangeShapeType="1"/>
          </p:cNvSpPr>
          <p:nvPr/>
        </p:nvSpPr>
        <p:spPr bwMode="auto">
          <a:xfrm>
            <a:off x="1908175" y="5121275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Line 85"/>
          <p:cNvSpPr>
            <a:spLocks noChangeShapeType="1"/>
          </p:cNvSpPr>
          <p:nvPr/>
        </p:nvSpPr>
        <p:spPr bwMode="auto">
          <a:xfrm>
            <a:off x="1908175" y="5768975"/>
            <a:ext cx="503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Line 86"/>
          <p:cNvSpPr>
            <a:spLocks noChangeShapeType="1"/>
          </p:cNvSpPr>
          <p:nvPr/>
        </p:nvSpPr>
        <p:spPr bwMode="auto">
          <a:xfrm>
            <a:off x="6732588" y="5805488"/>
            <a:ext cx="215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Line 87"/>
          <p:cNvSpPr>
            <a:spLocks noChangeShapeType="1"/>
          </p:cNvSpPr>
          <p:nvPr/>
        </p:nvSpPr>
        <p:spPr bwMode="auto">
          <a:xfrm>
            <a:off x="7019925" y="5805488"/>
            <a:ext cx="612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Line 88"/>
          <p:cNvSpPr>
            <a:spLocks noChangeShapeType="1"/>
          </p:cNvSpPr>
          <p:nvPr/>
        </p:nvSpPr>
        <p:spPr bwMode="auto">
          <a:xfrm flipV="1">
            <a:off x="6985000" y="5265738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Line 89"/>
          <p:cNvSpPr>
            <a:spLocks noChangeShapeType="1"/>
          </p:cNvSpPr>
          <p:nvPr/>
        </p:nvSpPr>
        <p:spPr bwMode="auto">
          <a:xfrm flipH="1">
            <a:off x="2159000" y="5265738"/>
            <a:ext cx="4826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Line 90"/>
          <p:cNvSpPr>
            <a:spLocks noChangeShapeType="1"/>
          </p:cNvSpPr>
          <p:nvPr/>
        </p:nvSpPr>
        <p:spPr bwMode="auto">
          <a:xfrm>
            <a:off x="2159000" y="52657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Line 91"/>
          <p:cNvSpPr>
            <a:spLocks noChangeShapeType="1"/>
          </p:cNvSpPr>
          <p:nvPr/>
        </p:nvSpPr>
        <p:spPr bwMode="auto">
          <a:xfrm flipH="1">
            <a:off x="1296988" y="5516563"/>
            <a:ext cx="827087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Line 92"/>
          <p:cNvSpPr>
            <a:spLocks noChangeShapeType="1"/>
          </p:cNvSpPr>
          <p:nvPr/>
        </p:nvSpPr>
        <p:spPr bwMode="auto">
          <a:xfrm flipV="1">
            <a:off x="1295400" y="2781300"/>
            <a:ext cx="0" cy="2735263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Line 93"/>
          <p:cNvSpPr>
            <a:spLocks noChangeShapeType="1"/>
          </p:cNvSpPr>
          <p:nvPr/>
        </p:nvSpPr>
        <p:spPr bwMode="auto">
          <a:xfrm>
            <a:off x="1295400" y="2781300"/>
            <a:ext cx="1116013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Line 94"/>
          <p:cNvSpPr>
            <a:spLocks noChangeShapeType="1"/>
          </p:cNvSpPr>
          <p:nvPr/>
        </p:nvSpPr>
        <p:spPr bwMode="auto">
          <a:xfrm flipH="1">
            <a:off x="1295400" y="3429000"/>
            <a:ext cx="827088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Line 97"/>
          <p:cNvSpPr>
            <a:spLocks noChangeShapeType="1"/>
          </p:cNvSpPr>
          <p:nvPr/>
        </p:nvSpPr>
        <p:spPr bwMode="auto">
          <a:xfrm flipH="1">
            <a:off x="1295400" y="4473575"/>
            <a:ext cx="82867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 Box 98"/>
          <p:cNvSpPr txBox="1">
            <a:spLocks noChangeArrowheads="1"/>
          </p:cNvSpPr>
          <p:nvPr/>
        </p:nvSpPr>
        <p:spPr bwMode="auto">
          <a:xfrm>
            <a:off x="107950" y="2457450"/>
            <a:ext cx="16922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14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Клавиатурный ввод</a:t>
            </a:r>
          </a:p>
        </p:txBody>
      </p:sp>
      <p:sp>
        <p:nvSpPr>
          <p:cNvPr id="101" name="Line 99"/>
          <p:cNvSpPr>
            <a:spLocks noChangeShapeType="1"/>
          </p:cNvSpPr>
          <p:nvPr/>
        </p:nvSpPr>
        <p:spPr bwMode="auto">
          <a:xfrm>
            <a:off x="2159000" y="5553075"/>
            <a:ext cx="0" cy="10795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Line 100"/>
          <p:cNvSpPr>
            <a:spLocks noChangeShapeType="1"/>
          </p:cNvSpPr>
          <p:nvPr/>
        </p:nvSpPr>
        <p:spPr bwMode="auto">
          <a:xfrm flipH="1">
            <a:off x="1584325" y="5661025"/>
            <a:ext cx="5746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Line 101"/>
          <p:cNvSpPr>
            <a:spLocks noChangeShapeType="1"/>
          </p:cNvSpPr>
          <p:nvPr/>
        </p:nvSpPr>
        <p:spPr bwMode="auto">
          <a:xfrm flipV="1">
            <a:off x="1584325" y="3860800"/>
            <a:ext cx="0" cy="1800225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Line 102"/>
          <p:cNvSpPr>
            <a:spLocks noChangeShapeType="1"/>
          </p:cNvSpPr>
          <p:nvPr/>
        </p:nvSpPr>
        <p:spPr bwMode="auto">
          <a:xfrm>
            <a:off x="1584325" y="3860800"/>
            <a:ext cx="827088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Line 103"/>
          <p:cNvSpPr>
            <a:spLocks noChangeShapeType="1"/>
          </p:cNvSpPr>
          <p:nvPr/>
        </p:nvSpPr>
        <p:spPr bwMode="auto">
          <a:xfrm>
            <a:off x="2159000" y="4508500"/>
            <a:ext cx="0" cy="10795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Line 105"/>
          <p:cNvSpPr>
            <a:spLocks noChangeShapeType="1"/>
          </p:cNvSpPr>
          <p:nvPr/>
        </p:nvSpPr>
        <p:spPr bwMode="auto">
          <a:xfrm flipH="1">
            <a:off x="1584325" y="4616450"/>
            <a:ext cx="574675" cy="0"/>
          </a:xfrm>
          <a:prstGeom prst="line">
            <a:avLst/>
          </a:prstGeom>
          <a:noFill/>
          <a:ln w="9525">
            <a:solidFill>
              <a:srgbClr val="008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Text Box 108"/>
          <p:cNvSpPr txBox="1">
            <a:spLocks noChangeArrowheads="1"/>
          </p:cNvSpPr>
          <p:nvPr/>
        </p:nvSpPr>
        <p:spPr bwMode="auto">
          <a:xfrm>
            <a:off x="142875" y="5719763"/>
            <a:ext cx="16922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ru-RU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Дисковый </a:t>
            </a:r>
            <a:r>
              <a:rPr lang="en-US" sz="1400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I/O</a:t>
            </a:r>
            <a:endParaRPr lang="ru-RU" sz="1400" dirty="0">
              <a:solidFill>
                <a:srgbClr val="008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Line 110"/>
          <p:cNvSpPr>
            <a:spLocks noChangeShapeType="1"/>
          </p:cNvSpPr>
          <p:nvPr/>
        </p:nvSpPr>
        <p:spPr bwMode="auto">
          <a:xfrm>
            <a:off x="2195513" y="5516563"/>
            <a:ext cx="7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Line 111"/>
          <p:cNvSpPr>
            <a:spLocks noChangeShapeType="1"/>
          </p:cNvSpPr>
          <p:nvPr/>
        </p:nvSpPr>
        <p:spPr bwMode="auto">
          <a:xfrm flipV="1">
            <a:off x="2268538" y="4905375"/>
            <a:ext cx="0" cy="611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Line 112"/>
          <p:cNvSpPr>
            <a:spLocks noChangeShapeType="1"/>
          </p:cNvSpPr>
          <p:nvPr/>
        </p:nvSpPr>
        <p:spPr bwMode="auto">
          <a:xfrm>
            <a:off x="2268538" y="4905375"/>
            <a:ext cx="144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Line 113"/>
          <p:cNvSpPr>
            <a:spLocks noChangeShapeType="1"/>
          </p:cNvSpPr>
          <p:nvPr/>
        </p:nvSpPr>
        <p:spPr bwMode="auto">
          <a:xfrm flipV="1">
            <a:off x="6985000" y="3429000"/>
            <a:ext cx="0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Line 115"/>
          <p:cNvSpPr>
            <a:spLocks noChangeShapeType="1"/>
          </p:cNvSpPr>
          <p:nvPr/>
        </p:nvSpPr>
        <p:spPr bwMode="auto">
          <a:xfrm flipV="1">
            <a:off x="6985000" y="4473575"/>
            <a:ext cx="0" cy="179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Line 116"/>
          <p:cNvSpPr>
            <a:spLocks noChangeShapeType="1"/>
          </p:cNvSpPr>
          <p:nvPr/>
        </p:nvSpPr>
        <p:spPr bwMode="auto">
          <a:xfrm flipH="1">
            <a:off x="6732588" y="3429000"/>
            <a:ext cx="252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Line 117"/>
          <p:cNvSpPr>
            <a:spLocks noChangeShapeType="1"/>
          </p:cNvSpPr>
          <p:nvPr/>
        </p:nvSpPr>
        <p:spPr bwMode="auto">
          <a:xfrm flipV="1">
            <a:off x="6985000" y="5589588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Line 118"/>
          <p:cNvSpPr>
            <a:spLocks noChangeShapeType="1"/>
          </p:cNvSpPr>
          <p:nvPr/>
        </p:nvSpPr>
        <p:spPr bwMode="auto">
          <a:xfrm flipH="1">
            <a:off x="6732588" y="4473575"/>
            <a:ext cx="252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Line 119"/>
          <p:cNvSpPr>
            <a:spLocks noChangeShapeType="1"/>
          </p:cNvSpPr>
          <p:nvPr/>
        </p:nvSpPr>
        <p:spPr bwMode="auto">
          <a:xfrm flipH="1">
            <a:off x="6732588" y="5589588"/>
            <a:ext cx="252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69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0947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/>
      <p:bldP spid="49" grpId="0"/>
      <p:bldP spid="50" grpId="0"/>
      <p:bldP spid="51" grpId="0"/>
      <p:bldP spid="52" grpId="0" animBg="1"/>
      <p:bldP spid="53" grpId="0" animBg="1"/>
      <p:bldP spid="54" grpId="0" animBg="1"/>
      <p:bldP spid="55" grpId="0" animBg="1"/>
      <p:bldP spid="100" grpId="0"/>
      <p:bldP spid="1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 algn="r">
              <a:defRPr/>
            </a:pPr>
            <a:fld id="{E67218B1-5F74-45F6-B639-0F5067113F02}" type="slidenum">
              <a:rPr lang="ru-RU" smtClean="0"/>
              <a:pPr algn="r">
                <a:defRPr/>
              </a:pPr>
              <a:t>7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2411760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509" y="1916832"/>
            <a:ext cx="824535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_h1"/>
          <p:cNvSpPr>
            <a:spLocks noGrp="1" noChangeArrowheads="1"/>
          </p:cNvSpPr>
          <p:nvPr>
            <p:ph type="title" idx="4294967295"/>
          </p:nvPr>
        </p:nvSpPr>
        <p:spPr bwMode="gray">
          <a:xfrm>
            <a:off x="323850" y="238125"/>
            <a:ext cx="8496300" cy="617538"/>
          </a:xfrm>
        </p:spPr>
        <p:txBody>
          <a:bodyPr/>
          <a:lstStyle/>
          <a:p>
            <a:pPr eaLnBrk="1" hangingPunct="1"/>
            <a:r>
              <a:rPr kumimoji="0" lang="ru-RU" sz="3600" b="1" dirty="0">
                <a:solidFill>
                  <a:srgbClr val="003794"/>
                </a:solidFill>
                <a:latin typeface="Arial" pitchFamily="34" charset="0"/>
                <a:cs typeface="Arial" pitchFamily="34" charset="0"/>
              </a:rPr>
              <a:t>Алгоритмы планирования</a:t>
            </a:r>
            <a:endParaRPr kumimoji="0" lang="ru-RU" sz="3600" b="1" noProof="1" smtClean="0">
              <a:solidFill>
                <a:srgbClr val="00379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hteck 36"/>
          <p:cNvSpPr>
            <a:spLocks noChangeArrowheads="1"/>
          </p:cNvSpPr>
          <p:nvPr/>
        </p:nvSpPr>
        <p:spPr bwMode="gray">
          <a:xfrm>
            <a:off x="323850" y="908720"/>
            <a:ext cx="8496300" cy="936104"/>
          </a:xfrm>
          <a:prstGeom prst="rect">
            <a:avLst/>
          </a:prstGeom>
          <a:gradFill rotWithShape="0">
            <a:gsLst>
              <a:gs pos="0">
                <a:srgbClr val="B9CDE5"/>
              </a:gs>
              <a:gs pos="100000">
                <a:srgbClr val="95B3D7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algn="ctr">
              <a:spcAft>
                <a:spcPct val="20000"/>
              </a:spcAft>
              <a:defRPr/>
            </a:pP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Многоуровневые очереди с обратной связью</a:t>
            </a:r>
          </a:p>
          <a:p>
            <a:pPr algn="ctr">
              <a:spcAft>
                <a:spcPct val="20000"/>
              </a:spcAft>
              <a:defRPr/>
            </a:pP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(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Multilevel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Feedback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Queue</a:t>
            </a:r>
            <a:r>
              <a:rPr lang="ru-RU" sz="2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)</a:t>
            </a:r>
            <a:endParaRPr lang="ru-RU" sz="2600" b="1" noProof="1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hteck 39"/>
          <p:cNvSpPr>
            <a:spLocks noChangeArrowheads="1"/>
          </p:cNvSpPr>
          <p:nvPr/>
        </p:nvSpPr>
        <p:spPr bwMode="gray">
          <a:xfrm>
            <a:off x="179512" y="2973013"/>
            <a:ext cx="8496300" cy="189614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 w="12700">
            <a:solidFill>
              <a:srgbClr val="C0C0C0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 lIns="216000" tIns="36000" rIns="216000" bIns="36000" anchor="ctr"/>
          <a:lstStyle/>
          <a:p>
            <a:pPr marL="457200" indent="-457200" defTabSz="4572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ru-RU" sz="2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2348880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" pitchFamily="34" charset="0"/>
                <a:cs typeface="Arial" pitchFamily="34" charset="0"/>
              </a:rPr>
              <a:t>Для полного описания необходимо 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задать: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3068960"/>
            <a:ext cx="806489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количество очередей в состоянии готовность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алгоритм планирования между очередями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алгоритмы планирования внутри очередей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куда помещается родившийся процесс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ru-RU" sz="2000" dirty="0">
                <a:latin typeface="Arial" pitchFamily="34" charset="0"/>
                <a:cs typeface="Arial" pitchFamily="34" charset="0"/>
              </a:rPr>
              <a:t>правила перевода процессов из одной очереди в другую</a:t>
            </a:r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294967295"/>
          </p:nvPr>
        </p:nvSpPr>
        <p:spPr>
          <a:xfrm>
            <a:off x="8029575" y="6492875"/>
            <a:ext cx="1114425" cy="365125"/>
          </a:xfrm>
          <a:prstGeom prst="rect">
            <a:avLst/>
          </a:prstGeom>
        </p:spPr>
        <p:txBody>
          <a:bodyPr/>
          <a:lstStyle/>
          <a:p>
            <a:pPr algn="r"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 algn="r">
                <a:defRPr/>
              </a:pPr>
              <a:t>70</a:t>
            </a:fld>
            <a:endParaRPr lang="de-DE" alt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6895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WordArt 9"/>
          <p:cNvSpPr>
            <a:spLocks noChangeArrowheads="1" noChangeShapeType="1" noTextEdit="1"/>
          </p:cNvSpPr>
          <p:nvPr/>
        </p:nvSpPr>
        <p:spPr bwMode="gray">
          <a:xfrm>
            <a:off x="2200275" y="2484438"/>
            <a:ext cx="1546225" cy="2535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ru-RU" sz="3600" kern="10" dirty="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1C4FF"/>
                  </a:gs>
                  <a:gs pos="100000">
                    <a:srgbClr val="2A79FF"/>
                  </a:gs>
                </a:gsLst>
                <a:lin ang="5400000" scaled="1"/>
              </a:gradFill>
              <a:effectLst>
                <a:outerShdw dist="63500" dir="2212194" algn="ctr" rotWithShape="0">
                  <a:srgbClr val="808080">
                    <a:alpha val="50000"/>
                  </a:srgbClr>
                </a:outerShdw>
              </a:effectLst>
              <a:latin typeface="Arial Black"/>
              <a:cs typeface="Arial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029575" y="6492875"/>
            <a:ext cx="1114425" cy="365125"/>
          </a:xfrm>
        </p:spPr>
        <p:txBody>
          <a:bodyPr/>
          <a:lstStyle/>
          <a:p>
            <a:pPr>
              <a:defRPr/>
            </a:pPr>
            <a:fld id="{A14F925C-88EF-41CE-A289-BD24C4C53697}" type="slidenum">
              <a:rPr lang="de-DE" altLang="ru-RU" smtClean="0">
                <a:solidFill>
                  <a:prstClr val="black"/>
                </a:solidFill>
              </a:rPr>
              <a:pPr>
                <a:defRPr/>
              </a:pPr>
              <a:t>71</a:t>
            </a:fld>
            <a:endParaRPr lang="de-DE" altLang="ru-RU" dirty="0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476672"/>
            <a:ext cx="5724128" cy="7200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6595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>
              <a:defRPr/>
            </a:pPr>
            <a:fld id="{E67218B1-5F74-45F6-B639-0F5067113F02}" type="slidenum">
              <a:rPr lang="ru-RU" smtClean="0"/>
              <a:pPr>
                <a:defRPr/>
              </a:pPr>
              <a:t>8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2339752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0688"/>
            <a:ext cx="9144000" cy="5954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0688"/>
            <a:ext cx="9144000" cy="5954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0688"/>
            <a:ext cx="9144000" cy="5954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/>
          <a:p>
            <a:pPr algn="r">
              <a:defRPr/>
            </a:pPr>
            <a:fld id="{E67218B1-5F74-45F6-B639-0F5067113F02}" type="slidenum">
              <a:rPr lang="ru-RU" smtClean="0"/>
              <a:pPr algn="r">
                <a:defRPr/>
              </a:pPr>
              <a:t>9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 bwMode="auto">
          <a:xfrm flipV="1">
            <a:off x="0" y="548680"/>
            <a:ext cx="2339752" cy="994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Планировщик</a:t>
            </a:r>
            <a:endParaRPr lang="en-US" sz="2800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908720"/>
            <a:ext cx="77281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908720"/>
            <a:ext cx="7728156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4797152"/>
            <a:ext cx="637423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4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Standard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A79FF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74747"/>
      </a:accent6>
      <a:hlink>
        <a:srgbClr val="C00000"/>
      </a:hlink>
      <a:folHlink>
        <a:srgbClr val="FFC0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A50021"/>
          </a:solidFill>
          <a:round/>
          <a:headEnd/>
          <a:tailEnd/>
        </a:ln>
      </a:spPr>
      <a:bodyPr/>
      <a:lstStyle>
        <a:defPPr>
          <a:defRPr dirty="0"/>
        </a:defPPr>
      </a:lstStyle>
    </a:sp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2490</Words>
  <Application>Microsoft Office PowerPoint</Application>
  <PresentationFormat>Экран (4:3)</PresentationFormat>
  <Paragraphs>1322</Paragraphs>
  <Slides>71</Slides>
  <Notes>71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71</vt:i4>
      </vt:variant>
    </vt:vector>
  </HeadingPairs>
  <TitlesOfParts>
    <vt:vector size="75" baseType="lpstr">
      <vt:lpstr>Тема Office</vt:lpstr>
      <vt:lpstr>Larissa-Design</vt:lpstr>
      <vt:lpstr>Equation</vt:lpstr>
      <vt:lpstr>Формула</vt:lpstr>
      <vt:lpstr>Слайд 1</vt:lpstr>
      <vt:lpstr>Слайд 2</vt:lpstr>
      <vt:lpstr>Слайд 3</vt:lpstr>
      <vt:lpstr>Планирование процессов</vt:lpstr>
      <vt:lpstr>Слайд 5</vt:lpstr>
      <vt:lpstr>Слайд 6</vt:lpstr>
      <vt:lpstr>Слайд 7</vt:lpstr>
      <vt:lpstr>Слайд 8</vt:lpstr>
      <vt:lpstr>Слайд 9</vt:lpstr>
      <vt:lpstr>Планирование процессов</vt:lpstr>
      <vt:lpstr>Планирование процессов</vt:lpstr>
      <vt:lpstr>Планирование процессов</vt:lpstr>
      <vt:lpstr>Планирование процессов</vt:lpstr>
      <vt:lpstr>Планирование процессов</vt:lpstr>
      <vt:lpstr>Планирование процессов</vt:lpstr>
      <vt:lpstr>Планирование процессов</vt:lpstr>
      <vt:lpstr>Слайд 17</vt:lpstr>
      <vt:lpstr>Слайд 18</vt:lpstr>
      <vt:lpstr>Слайд 19</vt:lpstr>
      <vt:lpstr>Слайд 20</vt:lpstr>
      <vt:lpstr>Алгоритмы планирования</vt:lpstr>
      <vt:lpstr>Алгоритмы планирования</vt:lpstr>
      <vt:lpstr>Слайд 23</vt:lpstr>
      <vt:lpstr>Слайд 24</vt:lpstr>
      <vt:lpstr>Слайд 25</vt:lpstr>
      <vt:lpstr>Слайд 26</vt:lpstr>
      <vt:lpstr>Слайд 27</vt:lpstr>
      <vt:lpstr>Алгоритмы планирования</vt:lpstr>
      <vt:lpstr>Слайд 29</vt:lpstr>
      <vt:lpstr>Слайд 30</vt:lpstr>
      <vt:lpstr>Алгоритмы планирования</vt:lpstr>
      <vt:lpstr>Слайд 32</vt:lpstr>
      <vt:lpstr>Слайд 33</vt:lpstr>
      <vt:lpstr>Слайд 34</vt:lpstr>
      <vt:lpstr>Алгоритмы планирования</vt:lpstr>
      <vt:lpstr>Алгоритмы планирования</vt:lpstr>
      <vt:lpstr>Алгоритмы планирования</vt:lpstr>
      <vt:lpstr>Алгоритмы планирования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Алгоритмы планирования</vt:lpstr>
      <vt:lpstr>Алгоритмы планирования</vt:lpstr>
      <vt:lpstr>Алгоритмы планирования</vt:lpstr>
      <vt:lpstr>Алгоритмы планирования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Алгоритмы планирования</vt:lpstr>
      <vt:lpstr>Алгоритмы планирования</vt:lpstr>
      <vt:lpstr>Алгоритмы планирования</vt:lpstr>
      <vt:lpstr>Слайд 71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Операционные системы лекция 1</dc:title>
  <dc:creator/>
  <cp:lastModifiedBy/>
  <cp:revision>1</cp:revision>
  <dcterms:created xsi:type="dcterms:W3CDTF">2016-02-27T08:58:16Z</dcterms:created>
  <dcterms:modified xsi:type="dcterms:W3CDTF">2024-03-15T05:20:46Z</dcterms:modified>
</cp:coreProperties>
</file>